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Default Extension="wav" ContentType="audio/wav"/>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56" r:id="rId2"/>
    <p:sldId id="259" r:id="rId3"/>
    <p:sldId id="273" r:id="rId4"/>
    <p:sldId id="257" r:id="rId5"/>
    <p:sldId id="258" r:id="rId6"/>
    <p:sldId id="274" r:id="rId7"/>
    <p:sldId id="260" r:id="rId8"/>
    <p:sldId id="261" r:id="rId9"/>
    <p:sldId id="262" r:id="rId10"/>
    <p:sldId id="263" r:id="rId11"/>
    <p:sldId id="264" r:id="rId12"/>
    <p:sldId id="265" r:id="rId13"/>
    <p:sldId id="266" r:id="rId14"/>
    <p:sldId id="267" r:id="rId15"/>
    <p:sldId id="275" r:id="rId16"/>
    <p:sldId id="268" r:id="rId17"/>
    <p:sldId id="276" r:id="rId18"/>
    <p:sldId id="269" r:id="rId19"/>
    <p:sldId id="270" r:id="rId20"/>
    <p:sldId id="271" r:id="rId21"/>
    <p:sldId id="272"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8" autoAdjust="0"/>
    <p:restoredTop sz="94624" autoAdjust="0"/>
  </p:normalViewPr>
  <p:slideViewPr>
    <p:cSldViewPr>
      <p:cViewPr varScale="1">
        <p:scale>
          <a:sx n="67" d="100"/>
          <a:sy n="67" d="100"/>
        </p:scale>
        <p:origin x="-1476" y="-9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C2FBD92-1DD8-4D82-AD5E-2268CB827A0F}" type="datetimeFigureOut">
              <a:rPr lang="tr-TR" smtClean="0"/>
              <a:pPr/>
              <a:t>16.01.2020</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E4799E5-D390-4763-94B5-85BEDD9DD134}"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6E4799E5-D390-4763-94B5-85BEDD9DD134}"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6DD2D9C4-7DFE-40F2-BA57-2ECFA3C78295}" type="datetimeFigureOut">
              <a:rPr lang="tr-TR" smtClean="0"/>
              <a:pPr/>
              <a:t>16.01.2020</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9DFFB166-152D-45F0-9E9B-D4173D41C1D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DD2D9C4-7DFE-40F2-BA57-2ECFA3C78295}" type="datetimeFigureOut">
              <a:rPr lang="tr-TR" smtClean="0"/>
              <a:pPr/>
              <a:t>16.01.2020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DFFB166-152D-45F0-9E9B-D4173D41C1DB}"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DD2D9C4-7DFE-40F2-BA57-2ECFA3C78295}" type="datetimeFigureOut">
              <a:rPr lang="tr-TR" smtClean="0"/>
              <a:pPr/>
              <a:t>16.01.2020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DFFB166-152D-45F0-9E9B-D4173D41C1DB}"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6DD2D9C4-7DFE-40F2-BA57-2ECFA3C78295}" type="datetimeFigureOut">
              <a:rPr lang="tr-TR" smtClean="0"/>
              <a:pPr/>
              <a:t>16.01.2020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DFFB166-152D-45F0-9E9B-D4173D41C1DB}"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6DD2D9C4-7DFE-40F2-BA57-2ECFA3C78295}" type="datetimeFigureOut">
              <a:rPr lang="tr-TR" smtClean="0"/>
              <a:pPr/>
              <a:t>16.01.2020</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9DFFB166-152D-45F0-9E9B-D4173D41C1DB}"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DD2D9C4-7DFE-40F2-BA57-2ECFA3C78295}" type="datetimeFigureOut">
              <a:rPr lang="tr-TR" smtClean="0"/>
              <a:pPr/>
              <a:t>16.01.2020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DFFB166-152D-45F0-9E9B-D4173D41C1DB}"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6DD2D9C4-7DFE-40F2-BA57-2ECFA3C78295}" type="datetimeFigureOut">
              <a:rPr lang="tr-TR" smtClean="0"/>
              <a:pPr/>
              <a:t>16.01.2020</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9DFFB166-152D-45F0-9E9B-D4173D41C1DB}"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6DD2D9C4-7DFE-40F2-BA57-2ECFA3C78295}" type="datetimeFigureOut">
              <a:rPr lang="tr-TR" smtClean="0"/>
              <a:pPr/>
              <a:t>16.01.2020</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9DFFB166-152D-45F0-9E9B-D4173D41C1DB}"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6DD2D9C4-7DFE-40F2-BA57-2ECFA3C78295}" type="datetimeFigureOut">
              <a:rPr lang="tr-TR" smtClean="0"/>
              <a:pPr/>
              <a:t>16.01.2020</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9DFFB166-152D-45F0-9E9B-D4173D41C1DB}"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6DD2D9C4-7DFE-40F2-BA57-2ECFA3C78295}" type="datetimeFigureOut">
              <a:rPr lang="tr-TR" smtClean="0"/>
              <a:pPr/>
              <a:t>16.01.2020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9DFFB166-152D-45F0-9E9B-D4173D41C1DB}"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6DD2D9C4-7DFE-40F2-BA57-2ECFA3C78295}" type="datetimeFigureOut">
              <a:rPr lang="tr-TR" smtClean="0"/>
              <a:pPr/>
              <a:t>16.01.2020</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9DFFB166-152D-45F0-9E9B-D4173D41C1DB}"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DD2D9C4-7DFE-40F2-BA57-2ECFA3C78295}" type="datetimeFigureOut">
              <a:rPr lang="tr-TR" smtClean="0"/>
              <a:pPr/>
              <a:t>16.01.2020</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9DFFB166-152D-45F0-9E9B-D4173D41C1DB}"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755576" y="692696"/>
            <a:ext cx="7851648" cy="1828800"/>
          </a:xfrm>
        </p:spPr>
        <p:txBody>
          <a:bodyPr>
            <a:noAutofit/>
          </a:bodyPr>
          <a:lstStyle/>
          <a:p>
            <a:pPr algn="ctr"/>
            <a:r>
              <a:rPr lang="tr-TR" sz="3600" dirty="0" smtClean="0"/>
              <a:t>ÖĞRETMEN VE USTA ÖĞRETİCİLERİN E-YAYGIN SİSTEMİ ÜZERİNDE YAPMAKLA YÜKÜMLÜ / YETKİLİ OLDUĞU GÖREVLERİ</a:t>
            </a:r>
            <a:br>
              <a:rPr lang="tr-TR" sz="3600" dirty="0" smtClean="0"/>
            </a:br>
            <a:endParaRPr lang="tr-TR" sz="3600" dirty="0"/>
          </a:p>
        </p:txBody>
      </p:sp>
      <p:sp>
        <p:nvSpPr>
          <p:cNvPr id="5" name="4 Dikdörtgen"/>
          <p:cNvSpPr/>
          <p:nvPr/>
        </p:nvSpPr>
        <p:spPr>
          <a:xfrm>
            <a:off x="611560" y="2204864"/>
            <a:ext cx="8207183" cy="4247317"/>
          </a:xfrm>
          <a:prstGeom prst="rect">
            <a:avLst/>
          </a:prstGeom>
          <a:noFill/>
        </p:spPr>
        <p:txBody>
          <a:bodyPr wrap="none" lIns="91440" tIns="45720" rIns="91440" bIns="45720">
            <a:spAutoFit/>
          </a:bodyPr>
          <a:lstStyle/>
          <a:p>
            <a:pPr algn="ctr"/>
            <a:r>
              <a:rPr lang="tr-TR"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KEMER </a:t>
            </a:r>
          </a:p>
          <a:p>
            <a:pPr algn="ctr"/>
            <a:r>
              <a:rPr lang="tr-TR"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HALK </a:t>
            </a:r>
            <a:r>
              <a:rPr lang="tr-TR"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EĞİTİMİ </a:t>
            </a:r>
            <a:endParaRPr lang="tr-TR"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endParaRPr>
          </a:p>
          <a:p>
            <a:pPr algn="ctr"/>
            <a:r>
              <a:rPr lang="tr-TR"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MERKEZİ </a:t>
            </a:r>
            <a:r>
              <a:rPr lang="tr-TR"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MÜDÜRLÜĞÜ</a:t>
            </a:r>
          </a:p>
          <a:p>
            <a:pPr algn="ctr"/>
            <a:r>
              <a:rPr lang="tr-TR" sz="5400" b="1" dirty="0" smtClean="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rPr>
              <a:t>2020</a:t>
            </a:r>
          </a:p>
          <a:p>
            <a:pPr algn="ctr"/>
            <a:endParaRPr lang="tr-TR" sz="5400" b="1" dirty="0">
              <a:ln w="18000">
                <a:solidFill>
                  <a:schemeClr val="accent2">
                    <a:satMod val="140000"/>
                  </a:schemeClr>
                </a:solidFill>
                <a:prstDash val="solid"/>
                <a:miter lim="800000"/>
              </a:ln>
              <a:solidFill>
                <a:srgbClr val="002060"/>
              </a:solidFill>
              <a:effectLst>
                <a:outerShdw blurRad="25500" dist="23000" dir="7020000" algn="tl">
                  <a:srgbClr val="000000">
                    <a:alpha val="50000"/>
                  </a:srgbClr>
                </a:outerShdw>
              </a:effectLs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722344"/>
          </a:xfrm>
        </p:spPr>
        <p:txBody>
          <a:bodyPr>
            <a:normAutofit fontScale="90000"/>
          </a:bodyPr>
          <a:lstStyle/>
          <a:p>
            <a:r>
              <a:rPr lang="tr-TR" dirty="0" smtClean="0"/>
              <a:t>Kurs Tamamlandığında;</a:t>
            </a:r>
            <a:endParaRPr lang="tr-TR" dirty="0"/>
          </a:p>
        </p:txBody>
      </p:sp>
      <p:sp>
        <p:nvSpPr>
          <p:cNvPr id="3" name="2 İçerik Yer Tutucusu"/>
          <p:cNvSpPr>
            <a:spLocks noGrp="1"/>
          </p:cNvSpPr>
          <p:nvPr>
            <p:ph idx="1"/>
          </p:nvPr>
        </p:nvSpPr>
        <p:spPr>
          <a:xfrm>
            <a:off x="467544" y="1052736"/>
            <a:ext cx="8496944" cy="1080120"/>
          </a:xfrm>
          <a:gradFill>
            <a:gsLst>
              <a:gs pos="0">
                <a:srgbClr val="FFEFD1"/>
              </a:gs>
              <a:gs pos="64999">
                <a:srgbClr val="F0EBD5"/>
              </a:gs>
              <a:gs pos="100000">
                <a:srgbClr val="D1C39F"/>
              </a:gs>
            </a:gsLst>
            <a:lin ang="5400000" scaled="0"/>
          </a:gradFill>
        </p:spPr>
        <p:txBody>
          <a:bodyPr>
            <a:normAutofit/>
          </a:bodyPr>
          <a:lstStyle/>
          <a:p>
            <a:pPr lvl="0"/>
            <a:r>
              <a:rPr lang="tr-TR" dirty="0" smtClean="0"/>
              <a:t>Kursu tamamlandığında, Kendisi OĞRETİCİ ANKETİNİ Kursiyerlerine KURSİYER ANKETİNİ doldurtmalıdır.</a:t>
            </a:r>
          </a:p>
          <a:p>
            <a:pPr>
              <a:buNone/>
            </a:pPr>
            <a:endParaRPr lang="tr-TR" dirty="0"/>
          </a:p>
        </p:txBody>
      </p:sp>
      <p:sp>
        <p:nvSpPr>
          <p:cNvPr id="4" name="3 Dikdörtgen"/>
          <p:cNvSpPr/>
          <p:nvPr/>
        </p:nvSpPr>
        <p:spPr>
          <a:xfrm>
            <a:off x="395536" y="2996952"/>
            <a:ext cx="3605474" cy="1754326"/>
          </a:xfrm>
          <a:prstGeom prst="rect">
            <a:avLst/>
          </a:prstGeom>
          <a:noFill/>
        </p:spPr>
        <p:txBody>
          <a:bodyPr wrap="none" lIns="91440" tIns="45720" rIns="91440" bIns="45720">
            <a:spAutoFit/>
          </a:bodyPr>
          <a:lstStyle/>
          <a:p>
            <a:pPr algn="ctr"/>
            <a:r>
              <a:rPr lang="tr-TR"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ÖĞRETİCİ</a:t>
            </a:r>
          </a:p>
          <a:p>
            <a:pPr algn="ctr"/>
            <a:r>
              <a:rPr lang="tr-TR" sz="5400" b="1"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ANKETİ</a:t>
            </a:r>
            <a:endParaRPr lang="tr-TR"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sp>
        <p:nvSpPr>
          <p:cNvPr id="5" name="4 Dikdörtgen"/>
          <p:cNvSpPr/>
          <p:nvPr/>
        </p:nvSpPr>
        <p:spPr>
          <a:xfrm>
            <a:off x="4644008" y="2996952"/>
            <a:ext cx="3783407" cy="1754326"/>
          </a:xfrm>
          <a:prstGeom prst="rect">
            <a:avLst/>
          </a:prstGeom>
          <a:noFill/>
        </p:spPr>
        <p:txBody>
          <a:bodyPr wrap="none" lIns="91440" tIns="45720" rIns="91440" bIns="45720">
            <a:spAutoFit/>
          </a:bodyPr>
          <a:lstStyle/>
          <a:p>
            <a:pPr algn="ctr"/>
            <a:r>
              <a:rPr lang="tr-TR" sz="5400" b="1" cap="none"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KURSİYER</a:t>
            </a:r>
          </a:p>
          <a:p>
            <a:pPr algn="ctr"/>
            <a:r>
              <a:rPr lang="tr-TR" sz="5400" b="1" spc="100" dirty="0" smtClean="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rPr>
              <a:t>ANKETİ</a:t>
            </a:r>
            <a:endParaRPr lang="tr-TR" sz="5400" b="1" cap="none" spc="100" dirty="0">
              <a:ln w="18000">
                <a:solidFill>
                  <a:schemeClr val="accent1">
                    <a:satMod val="200000"/>
                    <a:tint val="72000"/>
                  </a:schemeClr>
                </a:solidFill>
                <a:prstDash val="solid"/>
              </a:ln>
              <a:solidFill>
                <a:schemeClr val="accent1">
                  <a:satMod val="280000"/>
                  <a:tint val="100000"/>
                  <a:alpha val="5700"/>
                </a:schemeClr>
              </a:solidFill>
              <a:effectLst>
                <a:outerShdw blurRad="25000" dist="20000" dir="16020000" algn="tl">
                  <a:schemeClr val="accent1">
                    <a:satMod val="200000"/>
                    <a:shade val="1000"/>
                    <a:alpha val="60000"/>
                  </a:schemeClr>
                </a:outerShdw>
              </a:effectLs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404664"/>
            <a:ext cx="8229600" cy="494928"/>
          </a:xfrm>
        </p:spPr>
        <p:txBody>
          <a:bodyPr>
            <a:noAutofit/>
          </a:bodyPr>
          <a:lstStyle/>
          <a:p>
            <a:pPr algn="ctr"/>
            <a:r>
              <a:rPr lang="tr-TR" sz="3200" dirty="0" smtClean="0"/>
              <a:t>Futbol yaş grubuna yönelik kursu incelediğimizde</a:t>
            </a:r>
            <a:endParaRPr lang="tr-TR" sz="3200" dirty="0"/>
          </a:p>
        </p:txBody>
      </p:sp>
      <p:sp>
        <p:nvSpPr>
          <p:cNvPr id="3" name="2 İçerik Yer Tutucusu"/>
          <p:cNvSpPr>
            <a:spLocks noGrp="1"/>
          </p:cNvSpPr>
          <p:nvPr>
            <p:ph idx="1"/>
          </p:nvPr>
        </p:nvSpPr>
        <p:spPr>
          <a:xfrm>
            <a:off x="467544" y="1052736"/>
            <a:ext cx="4104456" cy="5472608"/>
          </a:xfrm>
          <a:gradFill>
            <a:gsLst>
              <a:gs pos="0">
                <a:srgbClr val="8488C4"/>
              </a:gs>
              <a:gs pos="53000">
                <a:srgbClr val="D4DEFF"/>
              </a:gs>
              <a:gs pos="83000">
                <a:srgbClr val="D4DEFF"/>
              </a:gs>
              <a:gs pos="100000">
                <a:srgbClr val="96AB94"/>
              </a:gs>
            </a:gsLst>
            <a:lin ang="5400000" scaled="0"/>
          </a:gradFill>
        </p:spPr>
        <p:txBody>
          <a:bodyPr>
            <a:normAutofit/>
          </a:bodyPr>
          <a:lstStyle/>
          <a:p>
            <a:pPr lvl="0"/>
            <a:r>
              <a:rPr lang="tr-TR" dirty="0" smtClean="0"/>
              <a:t> 1-Programa giriş koşullarında dikkat edilecek üç husus vardır. </a:t>
            </a:r>
          </a:p>
          <a:p>
            <a:pPr lvl="1"/>
            <a:r>
              <a:rPr lang="tr-TR" dirty="0" smtClean="0"/>
              <a:t>Yaş kriteri,</a:t>
            </a:r>
          </a:p>
          <a:p>
            <a:pPr lvl="1"/>
            <a:r>
              <a:rPr lang="tr-TR" dirty="0" smtClean="0"/>
              <a:t>kursiyerin sağlık raporu </a:t>
            </a:r>
          </a:p>
          <a:p>
            <a:pPr lvl="1"/>
            <a:r>
              <a:rPr lang="tr-TR" dirty="0" smtClean="0"/>
              <a:t>velisinin izni.</a:t>
            </a:r>
          </a:p>
          <a:p>
            <a:pPr lvl="0"/>
            <a:r>
              <a:rPr lang="tr-TR" dirty="0" smtClean="0"/>
              <a:t> 2- Eğitici Nitelikleri kısmında ise Son dönem seminerine katılmış olmak ve TFF Grassroots C Lisans sahibi olmak aranan şartlardandır.</a:t>
            </a:r>
          </a:p>
          <a:p>
            <a:pPr>
              <a:buNone/>
            </a:pPr>
            <a:endParaRPr lang="tr-TR" dirty="0"/>
          </a:p>
        </p:txBody>
      </p:sp>
      <p:sp>
        <p:nvSpPr>
          <p:cNvPr id="4" name="3 Dikdörtgen"/>
          <p:cNvSpPr/>
          <p:nvPr/>
        </p:nvSpPr>
        <p:spPr>
          <a:xfrm>
            <a:off x="4932040" y="2348880"/>
            <a:ext cx="3734227" cy="1754326"/>
          </a:xfrm>
          <a:prstGeom prst="rect">
            <a:avLst/>
          </a:prstGeom>
          <a:noFill/>
        </p:spPr>
        <p:txBody>
          <a:bodyPr wrap="none" lIns="91440" tIns="45720" rIns="91440" bIns="45720">
            <a:spAutoFit/>
          </a:bodyPr>
          <a:lstStyle/>
          <a:p>
            <a:pPr algn="ctr"/>
            <a:r>
              <a:rPr lang="tr-TR" sz="3600" u="sng"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YAŞ</a:t>
            </a:r>
          </a:p>
          <a:p>
            <a:pPr algn="ctr"/>
            <a:r>
              <a:rPr lang="tr-TR" sz="3600" u="sng"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SAĞLIK RAPORU</a:t>
            </a:r>
          </a:p>
          <a:p>
            <a:pPr algn="ctr"/>
            <a:r>
              <a:rPr lang="tr-TR" sz="3600" u="sng"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rPr>
              <a:t>VELİ İZNİ</a:t>
            </a:r>
            <a:endParaRPr lang="tr-TR" sz="3600" u="sng"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FFFF"/>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1143000"/>
          </a:xfrm>
        </p:spPr>
        <p:txBody>
          <a:bodyPr>
            <a:normAutofit fontScale="90000"/>
          </a:bodyPr>
          <a:lstStyle/>
          <a:p>
            <a:r>
              <a:rPr lang="tr-TR" dirty="0" smtClean="0"/>
              <a:t>Spor alanında Badminton kursunu inceleyelim</a:t>
            </a:r>
            <a:endParaRPr lang="tr-TR" dirty="0"/>
          </a:p>
        </p:txBody>
      </p:sp>
      <p:sp>
        <p:nvSpPr>
          <p:cNvPr id="3" name="2 İçerik Yer Tutucusu"/>
          <p:cNvSpPr>
            <a:spLocks noGrp="1"/>
          </p:cNvSpPr>
          <p:nvPr>
            <p:ph idx="1"/>
          </p:nvPr>
        </p:nvSpPr>
        <p:spPr>
          <a:xfrm>
            <a:off x="4499992" y="1196752"/>
            <a:ext cx="4104456" cy="5184576"/>
          </a:xfrm>
          <a:gradFill>
            <a:gsLst>
              <a:gs pos="0">
                <a:srgbClr val="CCCCFF"/>
              </a:gs>
              <a:gs pos="17999">
                <a:srgbClr val="99CCFF"/>
              </a:gs>
              <a:gs pos="36000">
                <a:srgbClr val="9966FF"/>
              </a:gs>
              <a:gs pos="61000">
                <a:srgbClr val="CC99FF"/>
              </a:gs>
              <a:gs pos="82001">
                <a:srgbClr val="99CCFF"/>
              </a:gs>
              <a:gs pos="100000">
                <a:srgbClr val="CCCCFF"/>
              </a:gs>
            </a:gsLst>
            <a:lin ang="5400000" scaled="0"/>
          </a:gradFill>
        </p:spPr>
        <p:txBody>
          <a:bodyPr>
            <a:normAutofit/>
          </a:bodyPr>
          <a:lstStyle/>
          <a:p>
            <a:pPr lvl="0"/>
            <a:r>
              <a:rPr lang="tr-TR" dirty="0" smtClean="0"/>
              <a:t>1- Giriş koşullarında en dikkat çeken husus, kursiyerlerin güncel lisanslarının olması şartıdır. </a:t>
            </a:r>
          </a:p>
          <a:p>
            <a:pPr lvl="0"/>
            <a:r>
              <a:rPr lang="tr-TR" dirty="0" smtClean="0"/>
              <a:t>2- Eğitici Nitelikleri kısmında ise neredeyse tüm spor alanlarında istenen Güncel Vizeli İlgili Federasyon Antrenörlüğü dür.</a:t>
            </a:r>
          </a:p>
          <a:p>
            <a:endParaRPr lang="tr-TR" dirty="0"/>
          </a:p>
        </p:txBody>
      </p:sp>
      <p:sp>
        <p:nvSpPr>
          <p:cNvPr id="4" name="3 Dikdörtgen"/>
          <p:cNvSpPr/>
          <p:nvPr/>
        </p:nvSpPr>
        <p:spPr>
          <a:xfrm rot="19153173">
            <a:off x="-2903" y="2820996"/>
            <a:ext cx="4743606" cy="1754326"/>
          </a:xfrm>
          <a:prstGeom prst="rect">
            <a:avLst/>
          </a:prstGeom>
          <a:noFill/>
        </p:spPr>
        <p:txBody>
          <a:bodyPr wrap="none" lIns="91440" tIns="45720" rIns="91440" bIns="45720">
            <a:spAutoFit/>
          </a:bodyPr>
          <a:lstStyle/>
          <a:p>
            <a:pPr algn="ctr"/>
            <a:r>
              <a:rPr lang="tr-T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EĞİTİCİ</a:t>
            </a:r>
          </a:p>
          <a:p>
            <a:pPr algn="ctr"/>
            <a:r>
              <a:rPr lang="tr-TR" sz="54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 NİTELİKLERİ</a:t>
            </a:r>
            <a:endParaRPr lang="tr-TR" sz="54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722344"/>
          </a:xfrm>
        </p:spPr>
        <p:txBody>
          <a:bodyPr>
            <a:normAutofit fontScale="90000"/>
          </a:bodyPr>
          <a:lstStyle/>
          <a:p>
            <a:r>
              <a:rPr lang="tr-TR" dirty="0" smtClean="0"/>
              <a:t>Değerlendirme</a:t>
            </a:r>
            <a:endParaRPr lang="tr-TR" dirty="0"/>
          </a:p>
        </p:txBody>
      </p:sp>
      <p:sp>
        <p:nvSpPr>
          <p:cNvPr id="3" name="2 İçerik Yer Tutucusu"/>
          <p:cNvSpPr>
            <a:spLocks noGrp="1"/>
          </p:cNvSpPr>
          <p:nvPr>
            <p:ph idx="1"/>
          </p:nvPr>
        </p:nvSpPr>
        <p:spPr>
          <a:xfrm>
            <a:off x="467544" y="1124744"/>
            <a:ext cx="4104456" cy="5256584"/>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lstStyle/>
          <a:p>
            <a:pPr lvl="0"/>
            <a:endParaRPr lang="tr-TR" dirty="0" smtClean="0"/>
          </a:p>
          <a:p>
            <a:pPr lvl="0"/>
            <a:r>
              <a:rPr lang="tr-TR" dirty="0" smtClean="0"/>
              <a:t>Solda spor alanı eğitimlerin değerlendirilmesi örneği yer almaktadır. Değerlendirmenin teorik ve uygulamalı olmak üzere iki kısmı mevcut olup, tüm öğrenim faaliyetleri değerlendirilmelidir.</a:t>
            </a:r>
          </a:p>
          <a:p>
            <a:endParaRPr lang="tr-TR" dirty="0"/>
          </a:p>
        </p:txBody>
      </p:sp>
      <p:sp>
        <p:nvSpPr>
          <p:cNvPr id="4" name="3 Dikdörtgen"/>
          <p:cNvSpPr/>
          <p:nvPr/>
        </p:nvSpPr>
        <p:spPr>
          <a:xfrm rot="18013738">
            <a:off x="4331079" y="2348880"/>
            <a:ext cx="4812921" cy="1754326"/>
          </a:xfrm>
          <a:prstGeom prst="rect">
            <a:avLst/>
          </a:prstGeom>
          <a:noFill/>
        </p:spPr>
        <p:txBody>
          <a:bodyPr wrap="none" lIns="91440" tIns="45720" rIns="91440" bIns="45720">
            <a:spAutoFit/>
          </a:bodyPr>
          <a:lstStyle/>
          <a:p>
            <a:pPr algn="ctr"/>
            <a:r>
              <a:rPr lang="tr-TR"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TEORİK</a:t>
            </a:r>
          </a:p>
          <a:p>
            <a:pPr algn="ctr"/>
            <a:r>
              <a:rPr lang="tr-TR" sz="5400" b="1" cap="all"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UYGULAMALI</a:t>
            </a:r>
            <a:endParaRPr lang="tr-TR"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548680"/>
            <a:ext cx="8229600" cy="708688"/>
          </a:xfrm>
        </p:spPr>
        <p:txBody>
          <a:bodyPr>
            <a:noAutofit/>
          </a:bodyPr>
          <a:lstStyle/>
          <a:p>
            <a:pPr lvl="0" algn="ctr"/>
            <a:r>
              <a:rPr lang="tr-TR" sz="3200" dirty="0" smtClean="0"/>
              <a:t>KURS DEFTERİ ONAYLATILMASI / İŞLENMESİ</a:t>
            </a:r>
            <a:br>
              <a:rPr lang="tr-TR" sz="3200" dirty="0" smtClean="0"/>
            </a:br>
            <a:endParaRPr lang="tr-TR" sz="3200" dirty="0"/>
          </a:p>
        </p:txBody>
      </p:sp>
      <p:sp>
        <p:nvSpPr>
          <p:cNvPr id="3" name="2 İçerik Yer Tutucusu"/>
          <p:cNvSpPr>
            <a:spLocks noGrp="1"/>
          </p:cNvSpPr>
          <p:nvPr>
            <p:ph idx="1"/>
          </p:nvPr>
        </p:nvSpPr>
        <p:spPr>
          <a:xfrm>
            <a:off x="4860032" y="908720"/>
            <a:ext cx="4104456" cy="5688632"/>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lnSpcReduction="10000"/>
          </a:bodyPr>
          <a:lstStyle/>
          <a:p>
            <a:pPr lvl="0">
              <a:buNone/>
            </a:pPr>
            <a:endParaRPr lang="tr-TR" dirty="0" smtClean="0"/>
          </a:p>
          <a:p>
            <a:pPr lvl="0">
              <a:buNone/>
            </a:pPr>
            <a:endParaRPr lang="tr-TR" dirty="0" smtClean="0"/>
          </a:p>
          <a:p>
            <a:pPr lvl="0"/>
            <a:r>
              <a:rPr lang="tr-TR" dirty="0" smtClean="0"/>
              <a:t>1- İlk sayfadan başlanarak tüm sayfaların dış köşeleri numaralandırılıp iki sayfa ortası mühürlenir. </a:t>
            </a:r>
          </a:p>
          <a:p>
            <a:pPr lvl="0"/>
            <a:r>
              <a:rPr lang="tr-TR" dirty="0" smtClean="0"/>
              <a:t>İlgili yerler doldurulur.</a:t>
            </a:r>
          </a:p>
          <a:p>
            <a:r>
              <a:rPr lang="tr-TR" dirty="0" smtClean="0"/>
              <a:t>Ders defterinin son sayfasında; Kaç sayfadan ibaret olduğu Kurum Müdürü / müdür Yardımcısı tarafından onaylanır.</a:t>
            </a:r>
          </a:p>
          <a:p>
            <a:pPr lvl="0"/>
            <a:endParaRPr lang="tr-TR" dirty="0" smtClean="0"/>
          </a:p>
          <a:p>
            <a:endParaRPr lang="tr-TR" dirty="0"/>
          </a:p>
        </p:txBody>
      </p:sp>
      <p:sp>
        <p:nvSpPr>
          <p:cNvPr id="4" name="3 Dikdörtgen"/>
          <p:cNvSpPr/>
          <p:nvPr/>
        </p:nvSpPr>
        <p:spPr>
          <a:xfrm rot="18981983">
            <a:off x="-761772" y="2797407"/>
            <a:ext cx="7206845" cy="1200329"/>
          </a:xfrm>
          <a:prstGeom prst="rect">
            <a:avLst/>
          </a:prstGeom>
          <a:noFill/>
        </p:spPr>
        <p:txBody>
          <a:bodyPr wrap="none" lIns="91440" tIns="45720" rIns="91440" bIns="45720">
            <a:spAutoFit/>
          </a:bodyPr>
          <a:lstStyle/>
          <a:p>
            <a:pPr algn="ctr"/>
            <a:r>
              <a:rPr lang="tr-TR" sz="3600" b="1" cap="none" spc="0"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DEFTERİNİN</a:t>
            </a:r>
          </a:p>
          <a:p>
            <a:pPr algn="ctr"/>
            <a:r>
              <a:rPr lang="tr-TR" sz="3600" b="1" dirty="0" smtClean="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rPr>
              <a:t>SAYFA ORTASI MÜHÜRLÜ MÜ??</a:t>
            </a:r>
            <a:endParaRPr lang="tr-TR" sz="3600" b="1" cap="none" spc="0" dirty="0">
              <a:ln w="17780" cmpd="sng">
                <a:solidFill>
                  <a:srgbClr val="FFFFFF"/>
                </a:solidFill>
                <a:prstDash val="solid"/>
                <a:miter lim="800000"/>
              </a:ln>
              <a:gradFill rotWithShape="1">
                <a:gsLst>
                  <a:gs pos="0">
                    <a:srgbClr val="000000">
                      <a:tint val="92000"/>
                      <a:shade val="100000"/>
                      <a:satMod val="150000"/>
                    </a:srgbClr>
                  </a:gs>
                  <a:gs pos="49000">
                    <a:srgbClr val="000000">
                      <a:tint val="89000"/>
                      <a:shade val="90000"/>
                      <a:satMod val="150000"/>
                    </a:srgbClr>
                  </a:gs>
                  <a:gs pos="50000">
                    <a:srgbClr val="000000">
                      <a:tint val="100000"/>
                      <a:shade val="75000"/>
                      <a:satMod val="150000"/>
                    </a:srgbClr>
                  </a:gs>
                  <a:gs pos="95000">
                    <a:srgbClr val="000000">
                      <a:shade val="47000"/>
                      <a:satMod val="150000"/>
                    </a:srgbClr>
                  </a:gs>
                  <a:gs pos="100000">
                    <a:srgbClr val="000000">
                      <a:shade val="39000"/>
                      <a:satMod val="150000"/>
                    </a:srgbClr>
                  </a:gs>
                </a:gsLst>
                <a:lin ang="5400000"/>
              </a:gradFill>
              <a:effectLst>
                <a:outerShdw blurRad="50800" algn="tl" rotWithShape="0">
                  <a:srgbClr val="000000"/>
                </a:outerShdw>
              </a:effectLst>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404664"/>
            <a:ext cx="8229600" cy="578328"/>
          </a:xfrm>
        </p:spPr>
        <p:txBody>
          <a:bodyPr>
            <a:noAutofit/>
          </a:bodyPr>
          <a:lstStyle/>
          <a:p>
            <a:r>
              <a:rPr lang="tr-TR" sz="3600" dirty="0" smtClean="0"/>
              <a:t>KURS DEFTERİ ONAYLATILMASI / İŞLENMESİ</a:t>
            </a:r>
            <a:endParaRPr lang="tr-TR" sz="3200" dirty="0"/>
          </a:p>
        </p:txBody>
      </p:sp>
      <p:sp>
        <p:nvSpPr>
          <p:cNvPr id="3" name="2 İçerik Yer Tutucusu"/>
          <p:cNvSpPr>
            <a:spLocks noGrp="1"/>
          </p:cNvSpPr>
          <p:nvPr>
            <p:ph idx="1"/>
          </p:nvPr>
        </p:nvSpPr>
        <p:spPr>
          <a:xfrm>
            <a:off x="323528" y="980728"/>
            <a:ext cx="4114800" cy="5472608"/>
          </a:xfrm>
          <a:gradFill>
            <a:gsLst>
              <a:gs pos="0">
                <a:srgbClr val="5E9EFF"/>
              </a:gs>
              <a:gs pos="39999">
                <a:srgbClr val="85C2FF"/>
              </a:gs>
              <a:gs pos="70000">
                <a:srgbClr val="C4D6EB"/>
              </a:gs>
              <a:gs pos="100000">
                <a:srgbClr val="FFEBFA"/>
              </a:gs>
            </a:gsLst>
            <a:lin ang="5400000" scaled="0"/>
          </a:gradFill>
        </p:spPr>
        <p:txBody>
          <a:bodyPr>
            <a:normAutofit/>
          </a:bodyPr>
          <a:lstStyle/>
          <a:p>
            <a:pPr lvl="0"/>
            <a:r>
              <a:rPr lang="tr-TR" dirty="0" smtClean="0"/>
              <a:t>Devam/Devamsızlık takibi yapılacak olan sayfalara öğrenci listesi İşlenir. Hafta sonları ve Resmi tatil günleri x ile işaretlenir. </a:t>
            </a:r>
          </a:p>
          <a:p>
            <a:pPr lvl="0"/>
            <a:r>
              <a:rPr lang="tr-TR" dirty="0" smtClean="0"/>
              <a:t>Kursiyerin geldiği günler </a:t>
            </a:r>
            <a:r>
              <a:rPr lang="tr-TR" dirty="0" smtClean="0">
                <a:solidFill>
                  <a:srgbClr val="FF0000"/>
                </a:solidFill>
              </a:rPr>
              <a:t>+</a:t>
            </a:r>
            <a:r>
              <a:rPr lang="tr-TR" dirty="0" smtClean="0"/>
              <a:t> gelmediği günler    </a:t>
            </a:r>
            <a:r>
              <a:rPr lang="tr-TR" dirty="0" smtClean="0">
                <a:solidFill>
                  <a:srgbClr val="FF0000"/>
                </a:solidFill>
              </a:rPr>
              <a:t>Y </a:t>
            </a:r>
            <a:r>
              <a:rPr lang="tr-TR" dirty="0" smtClean="0"/>
              <a:t>Raporlu olduğu günler </a:t>
            </a:r>
            <a:r>
              <a:rPr lang="tr-TR" dirty="0" smtClean="0">
                <a:solidFill>
                  <a:srgbClr val="FF0000"/>
                </a:solidFill>
              </a:rPr>
              <a:t>R</a:t>
            </a:r>
            <a:r>
              <a:rPr lang="tr-TR" dirty="0" smtClean="0"/>
              <a:t> İzinli olduğu günler   </a:t>
            </a:r>
            <a:r>
              <a:rPr lang="tr-TR" dirty="0" smtClean="0">
                <a:solidFill>
                  <a:srgbClr val="FF0000"/>
                </a:solidFill>
              </a:rPr>
              <a:t>i</a:t>
            </a:r>
            <a:r>
              <a:rPr lang="tr-TR" dirty="0" smtClean="0"/>
              <a:t> yazılır.</a:t>
            </a:r>
          </a:p>
          <a:p>
            <a:endParaRPr lang="tr-TR" dirty="0"/>
          </a:p>
        </p:txBody>
      </p:sp>
      <p:sp>
        <p:nvSpPr>
          <p:cNvPr id="4" name="3 Dikdörtgen"/>
          <p:cNvSpPr/>
          <p:nvPr/>
        </p:nvSpPr>
        <p:spPr>
          <a:xfrm rot="19683772">
            <a:off x="7595957" y="943419"/>
            <a:ext cx="998992" cy="1862048"/>
          </a:xfrm>
          <a:prstGeom prst="rect">
            <a:avLst/>
          </a:prstGeom>
          <a:noFill/>
        </p:spPr>
        <p:txBody>
          <a:bodyPr wrap="none" lIns="91440" tIns="45720" rIns="91440" bIns="45720">
            <a:spAutoFit/>
            <a:scene3d>
              <a:camera prst="orthographicFront"/>
              <a:lightRig rig="glow" dir="tl">
                <a:rot lat="0" lon="0" rev="5400000"/>
              </a:lightRig>
            </a:scene3d>
            <a:sp3d contourW="12700">
              <a:bevelT w="25400" h="25400"/>
              <a:contourClr>
                <a:schemeClr val="accent6">
                  <a:shade val="73000"/>
                </a:schemeClr>
              </a:contourClr>
            </a:sp3d>
          </a:bodyPr>
          <a:lstStyle/>
          <a:p>
            <a:pPr algn="ctr"/>
            <a:r>
              <a:rPr lang="tr-TR" sz="11500" b="1" cap="none" spc="0" dirty="0" smtClean="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rPr>
              <a:t>+</a:t>
            </a:r>
            <a:endParaRPr lang="tr-TR" sz="11500" b="1" cap="none" spc="0" dirty="0">
              <a:ln w="11430"/>
              <a:gradFill>
                <a:gsLst>
                  <a:gs pos="0">
                    <a:schemeClr val="accent6">
                      <a:tint val="90000"/>
                      <a:satMod val="120000"/>
                    </a:schemeClr>
                  </a:gs>
                  <a:gs pos="25000">
                    <a:schemeClr val="accent6">
                      <a:tint val="93000"/>
                      <a:satMod val="120000"/>
                    </a:schemeClr>
                  </a:gs>
                  <a:gs pos="50000">
                    <a:schemeClr val="accent6">
                      <a:shade val="89000"/>
                      <a:satMod val="110000"/>
                    </a:schemeClr>
                  </a:gs>
                  <a:gs pos="75000">
                    <a:schemeClr val="accent6">
                      <a:tint val="93000"/>
                      <a:satMod val="120000"/>
                    </a:schemeClr>
                  </a:gs>
                  <a:gs pos="100000">
                    <a:schemeClr val="accent6">
                      <a:tint val="90000"/>
                      <a:satMod val="120000"/>
                    </a:schemeClr>
                  </a:gs>
                </a:gsLst>
                <a:lin ang="5400000"/>
              </a:gradFill>
              <a:effectLst>
                <a:outerShdw blurRad="80000" dist="40000" dir="5040000" algn="tl">
                  <a:srgbClr val="000000">
                    <a:alpha val="30000"/>
                  </a:srgbClr>
                </a:outerShdw>
              </a:effectLst>
            </a:endParaRPr>
          </a:p>
        </p:txBody>
      </p:sp>
      <p:sp>
        <p:nvSpPr>
          <p:cNvPr id="5" name="4 Dikdörtgen"/>
          <p:cNvSpPr/>
          <p:nvPr/>
        </p:nvSpPr>
        <p:spPr>
          <a:xfrm rot="2562435">
            <a:off x="6516216" y="2924944"/>
            <a:ext cx="881973" cy="1446550"/>
          </a:xfrm>
          <a:prstGeom prst="rect">
            <a:avLst/>
          </a:prstGeom>
          <a:noFill/>
        </p:spPr>
        <p:txBody>
          <a:bodyPr wrap="none" lIns="91440" tIns="45720" rIns="91440" bIns="45720">
            <a:spAutoFit/>
            <a:scene3d>
              <a:camera prst="orthographicFront"/>
              <a:lightRig rig="flat" dir="tl">
                <a:rot lat="0" lon="0" rev="6600000"/>
              </a:lightRig>
            </a:scene3d>
            <a:sp3d extrusionH="25400" contourW="8890">
              <a:bevelT w="38100" h="31750"/>
              <a:contourClr>
                <a:schemeClr val="accent2">
                  <a:shade val="75000"/>
                </a:schemeClr>
              </a:contourClr>
            </a:sp3d>
          </a:bodyPr>
          <a:lstStyle/>
          <a:p>
            <a:pPr algn="ctr"/>
            <a:r>
              <a:rPr lang="tr-TR" sz="8800" b="1" cap="none" spc="0" dirty="0" smtClean="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rPr>
              <a:t>Y</a:t>
            </a:r>
            <a:endParaRPr lang="tr-TR" sz="8800" b="1" cap="none" spc="0" dirty="0">
              <a:ln w="11430"/>
              <a:gradFill>
                <a:gsLst>
                  <a:gs pos="0">
                    <a:schemeClr val="accent2">
                      <a:tint val="70000"/>
                      <a:satMod val="245000"/>
                    </a:schemeClr>
                  </a:gs>
                  <a:gs pos="75000">
                    <a:schemeClr val="accent2">
                      <a:tint val="90000"/>
                      <a:shade val="60000"/>
                      <a:satMod val="240000"/>
                    </a:schemeClr>
                  </a:gs>
                  <a:gs pos="100000">
                    <a:schemeClr val="accent2">
                      <a:tint val="100000"/>
                      <a:shade val="50000"/>
                      <a:satMod val="240000"/>
                    </a:schemeClr>
                  </a:gs>
                </a:gsLst>
                <a:lin ang="5400000"/>
              </a:gradFill>
              <a:effectLst>
                <a:outerShdw blurRad="50800" dist="39000" dir="5460000" algn="tl">
                  <a:srgbClr val="000000">
                    <a:alpha val="38000"/>
                  </a:srgbClr>
                </a:outerShdw>
              </a:effectLst>
            </a:endParaRPr>
          </a:p>
        </p:txBody>
      </p:sp>
      <p:sp>
        <p:nvSpPr>
          <p:cNvPr id="6" name="5 Dikdörtgen"/>
          <p:cNvSpPr/>
          <p:nvPr/>
        </p:nvSpPr>
        <p:spPr>
          <a:xfrm rot="19683752">
            <a:off x="5259819" y="4044127"/>
            <a:ext cx="1225015" cy="1862048"/>
          </a:xfrm>
          <a:prstGeom prst="rect">
            <a:avLst/>
          </a:prstGeom>
          <a:noFill/>
        </p:spPr>
        <p:txBody>
          <a:bodyPr wrap="none" lIns="91440" tIns="45720" rIns="91440" bIns="45720">
            <a:spAutoFit/>
          </a:bodyPr>
          <a:lstStyle/>
          <a:p>
            <a:pPr algn="ctr"/>
            <a:r>
              <a:rPr lang="tr-TR" sz="115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R</a:t>
            </a:r>
            <a:endParaRPr lang="tr-TR" sz="115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
        <p:nvSpPr>
          <p:cNvPr id="7" name="6 Dikdörtgen"/>
          <p:cNvSpPr/>
          <p:nvPr/>
        </p:nvSpPr>
        <p:spPr>
          <a:xfrm>
            <a:off x="5355820" y="2204864"/>
            <a:ext cx="760144" cy="1862048"/>
          </a:xfrm>
          <a:prstGeom prst="rect">
            <a:avLst/>
          </a:prstGeom>
          <a:noFill/>
        </p:spPr>
        <p:txBody>
          <a:bodyPr wrap="none" lIns="91440" tIns="45720" rIns="91440" bIns="45720">
            <a:spAutoFit/>
          </a:bodyPr>
          <a:lstStyle/>
          <a:p>
            <a:pPr algn="ctr"/>
            <a:r>
              <a:rPr lang="tr-TR" sz="115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İ</a:t>
            </a:r>
            <a:endParaRPr lang="tr-TR" sz="115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794352"/>
          </a:xfrm>
        </p:spPr>
        <p:txBody>
          <a:bodyPr>
            <a:normAutofit fontScale="90000"/>
          </a:bodyPr>
          <a:lstStyle/>
          <a:p>
            <a:r>
              <a:rPr lang="tr-TR" dirty="0" smtClean="0"/>
              <a:t>İmzala / parafla</a:t>
            </a:r>
            <a:endParaRPr lang="tr-TR" dirty="0"/>
          </a:p>
        </p:txBody>
      </p:sp>
      <p:sp>
        <p:nvSpPr>
          <p:cNvPr id="3" name="2 İçerik Yer Tutucusu"/>
          <p:cNvSpPr>
            <a:spLocks noGrp="1"/>
          </p:cNvSpPr>
          <p:nvPr>
            <p:ph idx="1"/>
          </p:nvPr>
        </p:nvSpPr>
        <p:spPr>
          <a:xfrm>
            <a:off x="395536" y="1124744"/>
            <a:ext cx="8352928" cy="1224136"/>
          </a:xfrm>
          <a:gradFill>
            <a:gsLst>
              <a:gs pos="0">
                <a:srgbClr val="FFEFD1"/>
              </a:gs>
              <a:gs pos="64999">
                <a:srgbClr val="F0EBD5"/>
              </a:gs>
              <a:gs pos="100000">
                <a:srgbClr val="D1C39F"/>
              </a:gs>
            </a:gsLst>
            <a:lin ang="5400000" scaled="0"/>
          </a:gradFill>
        </p:spPr>
        <p:txBody>
          <a:bodyPr>
            <a:normAutofit lnSpcReduction="10000"/>
          </a:bodyPr>
          <a:lstStyle/>
          <a:p>
            <a:pPr lvl="0"/>
            <a:r>
              <a:rPr lang="tr-TR" dirty="0" smtClean="0"/>
              <a:t>Modül planda yer alan konu kazanımları ilgili saatlere işlenir  ve her bir ders tamamlandıktan sonra imzalanır  veya paraflanır.</a:t>
            </a:r>
          </a:p>
          <a:p>
            <a:endParaRPr lang="tr-TR" dirty="0"/>
          </a:p>
        </p:txBody>
      </p:sp>
      <p:sp>
        <p:nvSpPr>
          <p:cNvPr id="4" name="3 Dikdörtgen"/>
          <p:cNvSpPr/>
          <p:nvPr/>
        </p:nvSpPr>
        <p:spPr>
          <a:xfrm>
            <a:off x="683568" y="3212976"/>
            <a:ext cx="7869462" cy="2585323"/>
          </a:xfrm>
          <a:prstGeom prst="rect">
            <a:avLst/>
          </a:prstGeom>
          <a:noFill/>
        </p:spPr>
        <p:txBody>
          <a:bodyPr wrap="none" lIns="91440" tIns="45720" rIns="91440" bIns="45720">
            <a:spAutoFit/>
          </a:bodyPr>
          <a:lstStyle/>
          <a:p>
            <a:pPr algn="ctr"/>
            <a:r>
              <a:rPr lang="tr-TR"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DERS DEFTERİNİ İŞLE  </a:t>
            </a:r>
          </a:p>
          <a:p>
            <a:pPr algn="ctr"/>
            <a:r>
              <a:rPr lang="tr-TR"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İMZALA</a:t>
            </a:r>
          </a:p>
          <a:p>
            <a:pPr algn="ctr"/>
            <a:r>
              <a:rPr lang="tr-TR" sz="5400" b="1" cap="none" spc="0"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İMZALAT</a:t>
            </a:r>
            <a:endParaRPr lang="tr-TR" sz="5400" b="1" cap="none" spc="0"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67544" y="1052736"/>
            <a:ext cx="4114800" cy="5544616"/>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a:bodyPr>
          <a:lstStyle/>
          <a:p>
            <a:pPr lvl="0"/>
            <a:r>
              <a:rPr lang="tr-TR" dirty="0" smtClean="0"/>
              <a:t>Kurs Planları konular  ve kazanımlar  dikkate alınarak yapılacak. </a:t>
            </a:r>
          </a:p>
          <a:p>
            <a:pPr lvl="0"/>
            <a:r>
              <a:rPr lang="tr-TR" dirty="0" smtClean="0"/>
              <a:t>Planlarda  yakından uzağa, somuttan soyuta ilkelerinden hareketle  </a:t>
            </a:r>
          </a:p>
          <a:p>
            <a:pPr lvl="0"/>
            <a:r>
              <a:rPr lang="tr-TR" dirty="0" smtClean="0"/>
              <a:t>örnekler; yakın çevreden ve anlaşılabilir bir dil ile modüllerin çerçevesine uygun şekilde hazırlanacak. </a:t>
            </a:r>
          </a:p>
          <a:p>
            <a:endParaRPr lang="tr-TR" dirty="0"/>
          </a:p>
        </p:txBody>
      </p:sp>
      <p:sp>
        <p:nvSpPr>
          <p:cNvPr id="4" name="3 Dikdörtgen"/>
          <p:cNvSpPr/>
          <p:nvPr/>
        </p:nvSpPr>
        <p:spPr>
          <a:xfrm>
            <a:off x="4561073" y="2060848"/>
            <a:ext cx="4633384" cy="2585323"/>
          </a:xfrm>
          <a:prstGeom prst="rect">
            <a:avLst/>
          </a:prstGeom>
          <a:noFill/>
        </p:spPr>
        <p:txBody>
          <a:bodyPr wrap="none" lIns="91440" tIns="45720" rIns="91440" bIns="45720">
            <a:spAutoFit/>
          </a:bodyPr>
          <a:lstStyle/>
          <a:p>
            <a:pPr algn="ctr"/>
            <a:r>
              <a:rPr lang="tr-TR" sz="5400" u="sng" dirty="0" smtClean="0"/>
              <a:t>Ders planlarını</a:t>
            </a:r>
          </a:p>
          <a:p>
            <a:pPr algn="ctr"/>
            <a:r>
              <a:rPr lang="tr-TR" sz="5400" b="1" u="sng"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rPr>
              <a:t>Mutlaka </a:t>
            </a:r>
          </a:p>
          <a:p>
            <a:pPr algn="ctr"/>
            <a:r>
              <a:rPr lang="tr-TR" sz="5400" b="1" u="sng" cap="none" spc="0"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rPr>
              <a:t>onaylatın</a:t>
            </a:r>
            <a:endParaRPr lang="tr-TR"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rgbClr val="FF0000"/>
              </a:solidFill>
              <a:effectLst>
                <a:outerShdw blurRad="50800" dist="40000" dir="5400000" algn="tl" rotWithShape="0">
                  <a:srgbClr val="000000">
                    <a:shade val="5000"/>
                    <a:satMod val="120000"/>
                    <a:alpha val="33000"/>
                  </a:srgbClr>
                </a:outerShdw>
              </a:effectLs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332656"/>
            <a:ext cx="8229600" cy="650336"/>
          </a:xfrm>
        </p:spPr>
        <p:txBody>
          <a:bodyPr>
            <a:normAutofit fontScale="90000"/>
          </a:bodyPr>
          <a:lstStyle/>
          <a:p>
            <a:endParaRPr lang="tr-TR" dirty="0"/>
          </a:p>
        </p:txBody>
      </p:sp>
      <p:sp>
        <p:nvSpPr>
          <p:cNvPr id="3" name="2 İçerik Yer Tutucusu"/>
          <p:cNvSpPr>
            <a:spLocks noGrp="1"/>
          </p:cNvSpPr>
          <p:nvPr>
            <p:ph idx="1"/>
          </p:nvPr>
        </p:nvSpPr>
        <p:spPr>
          <a:xfrm>
            <a:off x="4788024" y="1124744"/>
            <a:ext cx="4104456" cy="5256584"/>
          </a:xfrm>
          <a:gradFill flip="none" rotWithShape="1">
            <a:gsLst>
              <a:gs pos="0">
                <a:srgbClr val="FFEFD1"/>
              </a:gs>
              <a:gs pos="64999">
                <a:srgbClr val="F0EBD5"/>
              </a:gs>
              <a:gs pos="100000">
                <a:srgbClr val="D1C39F"/>
              </a:gs>
            </a:gsLst>
            <a:lin ang="5400000" scaled="0"/>
            <a:tileRect/>
          </a:gradFill>
        </p:spPr>
        <p:txBody>
          <a:bodyPr>
            <a:normAutofit lnSpcReduction="10000"/>
          </a:bodyPr>
          <a:lstStyle/>
          <a:p>
            <a:pPr lvl="0"/>
            <a:r>
              <a:rPr lang="tr-TR" dirty="0" smtClean="0">
                <a:solidFill>
                  <a:srgbClr val="002060"/>
                </a:solidFill>
              </a:rPr>
              <a:t>meb.gov.tr, kemerhem.meb.k12.tr  web sitelerindeki duyuru ve haberleri sürekli takip eder. </a:t>
            </a:r>
          </a:p>
          <a:p>
            <a:pPr lvl="0"/>
            <a:r>
              <a:rPr lang="tr-TR" dirty="0" smtClean="0">
                <a:solidFill>
                  <a:srgbClr val="002060"/>
                </a:solidFill>
              </a:rPr>
              <a:t>Emeklilik, çocuk, evlenme, boşanma, sağlık raporu, </a:t>
            </a:r>
          </a:p>
          <a:p>
            <a:pPr lvl="0"/>
            <a:r>
              <a:rPr lang="tr-TR" dirty="0" smtClean="0">
                <a:solidFill>
                  <a:srgbClr val="002060"/>
                </a:solidFill>
              </a:rPr>
              <a:t>Derslerde meydana gelen kaza/olayları kurum müdürlüğüne veya ilgili müdür  yardımcısına derhal bildirir.</a:t>
            </a:r>
          </a:p>
          <a:p>
            <a:pPr lvl="0">
              <a:buNone/>
            </a:pPr>
            <a:endParaRPr lang="tr-TR" dirty="0" smtClean="0">
              <a:solidFill>
                <a:srgbClr val="002060"/>
              </a:solidFill>
            </a:endParaRPr>
          </a:p>
          <a:p>
            <a:endParaRPr lang="tr-TR" dirty="0">
              <a:solidFill>
                <a:srgbClr val="002060"/>
              </a:solidFill>
            </a:endParaRPr>
          </a:p>
        </p:txBody>
      </p:sp>
      <p:sp>
        <p:nvSpPr>
          <p:cNvPr id="4" name="3 Dikdörtgen"/>
          <p:cNvSpPr/>
          <p:nvPr/>
        </p:nvSpPr>
        <p:spPr>
          <a:xfrm rot="5400000">
            <a:off x="-1649231" y="3601558"/>
            <a:ext cx="5373483" cy="707886"/>
          </a:xfrm>
          <a:prstGeom prst="rect">
            <a:avLst/>
          </a:prstGeom>
          <a:noFill/>
          <a:effectLst>
            <a:innerShdw blurRad="114300">
              <a:prstClr val="black"/>
            </a:innerShdw>
          </a:effectLst>
        </p:spPr>
        <p:txBody>
          <a:bodyPr wrap="square" lIns="91440" tIns="45720" rIns="91440" bIns="45720">
            <a:spAutoFit/>
          </a:bodyPr>
          <a:lstStyle/>
          <a:p>
            <a:pPr algn="ctr"/>
            <a:r>
              <a:rPr lang="tr-TR" sz="4000" dirty="0" smtClean="0">
                <a:solidFill>
                  <a:srgbClr val="00B0F0"/>
                </a:solidFill>
              </a:rPr>
              <a:t>kemerhem.meb.k12.tr</a:t>
            </a:r>
            <a:endParaRPr lang="tr-TR" sz="4000" b="1" cap="none" spc="0" dirty="0">
              <a:ln w="17780" cmpd="sng">
                <a:solidFill>
                  <a:srgbClr val="FFFFFF"/>
                </a:solidFill>
                <a:prstDash val="solid"/>
                <a:miter lim="800000"/>
              </a:ln>
              <a:solidFill>
                <a:srgbClr val="00B0F0"/>
              </a:solidFill>
              <a:effectLst>
                <a:outerShdw blurRad="50800" algn="tl" rotWithShape="0">
                  <a:srgbClr val="000000"/>
                </a:outerShdw>
              </a:effectLst>
            </a:endParaRPr>
          </a:p>
        </p:txBody>
      </p:sp>
      <p:sp>
        <p:nvSpPr>
          <p:cNvPr id="5" name="4 Dikdörtgen"/>
          <p:cNvSpPr/>
          <p:nvPr/>
        </p:nvSpPr>
        <p:spPr>
          <a:xfrm rot="5400000">
            <a:off x="-209071" y="3601558"/>
            <a:ext cx="5373483" cy="707886"/>
          </a:xfrm>
          <a:prstGeom prst="rect">
            <a:avLst/>
          </a:prstGeom>
          <a:noFill/>
          <a:effectLst>
            <a:innerShdw blurRad="114300">
              <a:prstClr val="black"/>
            </a:innerShdw>
          </a:effectLst>
        </p:spPr>
        <p:txBody>
          <a:bodyPr wrap="square" lIns="91440" tIns="45720" rIns="91440" bIns="45720">
            <a:spAutoFit/>
          </a:bodyPr>
          <a:lstStyle/>
          <a:p>
            <a:pPr algn="ctr"/>
            <a:r>
              <a:rPr lang="tr-TR" sz="4000" dirty="0" smtClean="0">
                <a:solidFill>
                  <a:srgbClr val="00B0F0"/>
                </a:solidFill>
              </a:rPr>
              <a:t>Meb.gov.tr</a:t>
            </a:r>
            <a:endParaRPr lang="tr-TR" sz="4000" b="1" cap="none" spc="0" dirty="0">
              <a:ln w="17780" cmpd="sng">
                <a:solidFill>
                  <a:srgbClr val="FFFFFF"/>
                </a:solidFill>
                <a:prstDash val="solid"/>
                <a:miter lim="800000"/>
              </a:ln>
              <a:solidFill>
                <a:srgbClr val="00B0F0"/>
              </a:solidFill>
              <a:effectLst>
                <a:outerShdw blurRad="50800" algn="tl" rotWithShape="0">
                  <a:srgbClr val="000000"/>
                </a:outerShdw>
              </a:effectLst>
            </a:endParaRPr>
          </a:p>
        </p:txBody>
      </p:sp>
      <p:sp>
        <p:nvSpPr>
          <p:cNvPr id="6" name="5 Dikdörtgen"/>
          <p:cNvSpPr/>
          <p:nvPr/>
        </p:nvSpPr>
        <p:spPr>
          <a:xfrm rot="5400000">
            <a:off x="1057264" y="3487352"/>
            <a:ext cx="4589911" cy="584775"/>
          </a:xfrm>
          <a:prstGeom prst="rect">
            <a:avLst/>
          </a:prstGeom>
          <a:noFill/>
        </p:spPr>
        <p:txBody>
          <a:bodyPr wrap="none" lIns="91440" tIns="45720" rIns="91440" bIns="45720">
            <a:spAutoFit/>
          </a:bodyPr>
          <a:lstStyle/>
          <a:p>
            <a:pPr algn="ctr"/>
            <a:r>
              <a:rPr lang="tr-TR" sz="3200" b="1"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Kazaları bildirelim</a:t>
            </a:r>
            <a:endParaRPr lang="tr-TR" sz="3200"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
        <p:nvSpPr>
          <p:cNvPr id="7" name="6 Dikdörtgen"/>
          <p:cNvSpPr/>
          <p:nvPr/>
        </p:nvSpPr>
        <p:spPr>
          <a:xfrm rot="16200000">
            <a:off x="1633328" y="3487352"/>
            <a:ext cx="4589911" cy="584775"/>
          </a:xfrm>
          <a:prstGeom prst="rect">
            <a:avLst/>
          </a:prstGeom>
          <a:noFill/>
        </p:spPr>
        <p:txBody>
          <a:bodyPr wrap="none" lIns="91440" tIns="45720" rIns="91440" bIns="45720">
            <a:spAutoFit/>
          </a:bodyPr>
          <a:lstStyle/>
          <a:p>
            <a:pPr algn="ctr"/>
            <a:r>
              <a:rPr lang="tr-TR" sz="3200" b="1"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Kazaları bildirelim</a:t>
            </a:r>
            <a:endParaRPr lang="tr-TR" sz="3200" b="1" cap="none" spc="300" dirty="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44008" y="4509120"/>
            <a:ext cx="4104456" cy="794352"/>
          </a:xfrm>
          <a:scene3d>
            <a:camera prst="isometricLeftDown"/>
            <a:lightRig rig="threePt" dir="t"/>
          </a:scene3d>
        </p:spPr>
        <p:txBody>
          <a:bodyPr>
            <a:noAutofit/>
          </a:bodyPr>
          <a:lstStyle/>
          <a:p>
            <a:r>
              <a:rPr lang="tr-TR" sz="7200" dirty="0" smtClean="0"/>
              <a:t>Kurs yerini düzenli tut koru</a:t>
            </a:r>
            <a:endParaRPr lang="tr-TR" sz="7200" dirty="0"/>
          </a:p>
        </p:txBody>
      </p:sp>
      <p:sp>
        <p:nvSpPr>
          <p:cNvPr id="3" name="2 İçerik Yer Tutucusu"/>
          <p:cNvSpPr>
            <a:spLocks noGrp="1"/>
          </p:cNvSpPr>
          <p:nvPr>
            <p:ph idx="1"/>
          </p:nvPr>
        </p:nvSpPr>
        <p:spPr>
          <a:xfrm>
            <a:off x="395536" y="1268760"/>
            <a:ext cx="4114800" cy="5184576"/>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lnSpcReduction="10000"/>
          </a:bodyPr>
          <a:lstStyle/>
          <a:p>
            <a:pPr lvl="0"/>
            <a:r>
              <a:rPr lang="tr-TR" dirty="0" smtClean="0"/>
              <a:t>Dersliğini kurum standartları, hijyen, isg (ilkardım, yangın vb.) göre düzenler. Ayrıca sınıf düzenleme kurallarına uyar( Pano, bayrak, masa, sandalye, sıra düzeni vs.) Kurslarında kullandığı makine ve malzemeleri doğru ve zarar  vermeden kullanır ve kullanılmasını sağlar. Bakımını yaptırır.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23528" y="260648"/>
            <a:ext cx="8229600" cy="722344"/>
          </a:xfrm>
        </p:spPr>
        <p:txBody>
          <a:bodyPr>
            <a:normAutofit fontScale="90000"/>
          </a:bodyPr>
          <a:lstStyle/>
          <a:p>
            <a:r>
              <a:rPr lang="tr-TR" dirty="0" smtClean="0"/>
              <a:t>E-yaygına giriş için;</a:t>
            </a:r>
            <a:endParaRPr lang="tr-TR" dirty="0"/>
          </a:p>
        </p:txBody>
      </p:sp>
      <p:sp>
        <p:nvSpPr>
          <p:cNvPr id="3" name="2 İçerik Yer Tutucusu"/>
          <p:cNvSpPr>
            <a:spLocks noGrp="1"/>
          </p:cNvSpPr>
          <p:nvPr>
            <p:ph idx="1"/>
          </p:nvPr>
        </p:nvSpPr>
        <p:spPr>
          <a:xfrm>
            <a:off x="323528" y="980728"/>
            <a:ext cx="8280920" cy="1728192"/>
          </a:xfrm>
          <a:gradFill>
            <a:gsLst>
              <a:gs pos="0">
                <a:srgbClr val="5E9EFF"/>
              </a:gs>
              <a:gs pos="39999">
                <a:srgbClr val="85C2FF"/>
              </a:gs>
              <a:gs pos="70000">
                <a:srgbClr val="C4D6EB"/>
              </a:gs>
              <a:gs pos="100000">
                <a:srgbClr val="FFEBFA"/>
              </a:gs>
            </a:gsLst>
            <a:lin ang="5400000" scaled="0"/>
          </a:gradFill>
        </p:spPr>
        <p:txBody>
          <a:bodyPr>
            <a:normAutofit/>
          </a:bodyPr>
          <a:lstStyle/>
          <a:p>
            <a:pPr lvl="0"/>
            <a:r>
              <a:rPr lang="tr-TR" dirty="0" smtClean="0"/>
              <a:t>Kullanıcı Adı</a:t>
            </a:r>
          </a:p>
          <a:p>
            <a:pPr lvl="0"/>
            <a:r>
              <a:rPr lang="tr-TR" dirty="0" smtClean="0"/>
              <a:t>Şifre </a:t>
            </a:r>
          </a:p>
          <a:p>
            <a:pPr lvl="0"/>
            <a:r>
              <a:rPr lang="tr-TR" dirty="0" smtClean="0"/>
              <a:t>Doğrulama Kodu</a:t>
            </a:r>
          </a:p>
          <a:p>
            <a:pPr lvl="0"/>
            <a:endParaRPr lang="tr-TR" dirty="0" smtClean="0"/>
          </a:p>
          <a:p>
            <a:pPr lvl="0">
              <a:buNone/>
            </a:pPr>
            <a:endParaRPr lang="tr-TR" dirty="0" smtClean="0"/>
          </a:p>
          <a:p>
            <a:pPr>
              <a:buNone/>
            </a:pPr>
            <a:endParaRPr lang="tr-TR" dirty="0"/>
          </a:p>
        </p:txBody>
      </p:sp>
      <p:cxnSp>
        <p:nvCxnSpPr>
          <p:cNvPr id="5" name="4 Düz Ok Bağlayıcısı"/>
          <p:cNvCxnSpPr/>
          <p:nvPr/>
        </p:nvCxnSpPr>
        <p:spPr>
          <a:xfrm>
            <a:off x="2771800" y="1340768"/>
            <a:ext cx="1368152" cy="21602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6 Düz Ok Bağlayıcısı"/>
          <p:cNvCxnSpPr/>
          <p:nvPr/>
        </p:nvCxnSpPr>
        <p:spPr>
          <a:xfrm flipV="1">
            <a:off x="1763688" y="1700808"/>
            <a:ext cx="2304256"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 name="7 Metin kutusu"/>
          <p:cNvSpPr txBox="1"/>
          <p:nvPr/>
        </p:nvSpPr>
        <p:spPr>
          <a:xfrm>
            <a:off x="4283968" y="1412776"/>
            <a:ext cx="4041556" cy="369332"/>
          </a:xfrm>
          <a:prstGeom prst="rect">
            <a:avLst/>
          </a:prstGeom>
          <a:noFill/>
        </p:spPr>
        <p:txBody>
          <a:bodyPr wrap="none" rtlCol="0">
            <a:spAutoFit/>
          </a:bodyPr>
          <a:lstStyle/>
          <a:p>
            <a:r>
              <a:rPr lang="tr-TR" dirty="0" smtClean="0">
                <a:solidFill>
                  <a:srgbClr val="FF0000"/>
                </a:solidFill>
              </a:rPr>
              <a:t>Sorumlu Müdür Yardımcısından alınız.</a:t>
            </a:r>
            <a:endParaRPr lang="tr-TR" dirty="0">
              <a:solidFill>
                <a:srgbClr val="FF0000"/>
              </a:solidFill>
            </a:endParaRPr>
          </a:p>
        </p:txBody>
      </p:sp>
      <p:cxnSp>
        <p:nvCxnSpPr>
          <p:cNvPr id="10" name="9 Düz Ok Bağlayıcısı"/>
          <p:cNvCxnSpPr/>
          <p:nvPr/>
        </p:nvCxnSpPr>
        <p:spPr>
          <a:xfrm>
            <a:off x="3347864" y="2276872"/>
            <a:ext cx="936104"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1" name="10 Metin kutusu"/>
          <p:cNvSpPr txBox="1"/>
          <p:nvPr/>
        </p:nvSpPr>
        <p:spPr>
          <a:xfrm>
            <a:off x="4427984" y="2060848"/>
            <a:ext cx="3115661" cy="369332"/>
          </a:xfrm>
          <a:prstGeom prst="rect">
            <a:avLst/>
          </a:prstGeom>
          <a:noFill/>
        </p:spPr>
        <p:txBody>
          <a:bodyPr wrap="none" rtlCol="0">
            <a:spAutoFit/>
          </a:bodyPr>
          <a:lstStyle/>
          <a:p>
            <a:r>
              <a:rPr lang="tr-TR" dirty="0" smtClean="0">
                <a:solidFill>
                  <a:srgbClr val="FF0000"/>
                </a:solidFill>
              </a:rPr>
              <a:t>Ekranda  verilen kodu giriniz.</a:t>
            </a:r>
            <a:endParaRPr lang="tr-TR" dirty="0">
              <a:solidFill>
                <a:srgbClr val="FF0000"/>
              </a:solidFill>
            </a:endParaRPr>
          </a:p>
        </p:txBody>
      </p:sp>
      <p:pic>
        <p:nvPicPr>
          <p:cNvPr id="1026" name="Picture 2"/>
          <p:cNvPicPr>
            <a:picLocks noChangeAspect="1" noChangeArrowheads="1"/>
          </p:cNvPicPr>
          <p:nvPr/>
        </p:nvPicPr>
        <p:blipFill>
          <a:blip r:embed="rId2" cstate="print"/>
          <a:srcRect/>
          <a:stretch>
            <a:fillRect/>
          </a:stretch>
        </p:blipFill>
        <p:spPr bwMode="auto">
          <a:xfrm>
            <a:off x="323528" y="2636912"/>
            <a:ext cx="8280920" cy="396044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4077072"/>
            <a:ext cx="4104456" cy="578328"/>
          </a:xfrm>
        </p:spPr>
        <p:txBody>
          <a:bodyPr>
            <a:normAutofit fontScale="90000"/>
          </a:bodyPr>
          <a:lstStyle/>
          <a:p>
            <a:r>
              <a:rPr lang="tr-TR" dirty="0" smtClean="0"/>
              <a:t/>
            </a:r>
            <a:br>
              <a:rPr lang="tr-TR" dirty="0" smtClean="0"/>
            </a:br>
            <a:endParaRPr lang="tr-TR" dirty="0"/>
          </a:p>
        </p:txBody>
      </p:sp>
      <p:sp>
        <p:nvSpPr>
          <p:cNvPr id="3" name="2 İçerik Yer Tutucusu"/>
          <p:cNvSpPr>
            <a:spLocks noGrp="1"/>
          </p:cNvSpPr>
          <p:nvPr>
            <p:ph idx="1"/>
          </p:nvPr>
        </p:nvSpPr>
        <p:spPr>
          <a:xfrm>
            <a:off x="4716016" y="836712"/>
            <a:ext cx="4114800" cy="5328592"/>
          </a:xfrm>
          <a:gradFill>
            <a:gsLst>
              <a:gs pos="0">
                <a:srgbClr val="5E9EFF"/>
              </a:gs>
              <a:gs pos="39999">
                <a:srgbClr val="85C2FF"/>
              </a:gs>
              <a:gs pos="70000">
                <a:srgbClr val="C4D6EB"/>
              </a:gs>
              <a:gs pos="100000">
                <a:srgbClr val="FFEBFA"/>
              </a:gs>
            </a:gsLst>
            <a:lin ang="5400000" scaled="0"/>
          </a:gradFill>
        </p:spPr>
        <p:txBody>
          <a:bodyPr>
            <a:normAutofit/>
          </a:bodyPr>
          <a:lstStyle/>
          <a:p>
            <a:pPr lvl="0"/>
            <a:r>
              <a:rPr lang="tr-TR" dirty="0" smtClean="0"/>
              <a:t>Ölçme değerlendirmeleri modüllerde belirlenen hedef kazanımlara göre her modül için yapar  ve değerlendirmelerde adil ve olur. </a:t>
            </a:r>
          </a:p>
          <a:p>
            <a:pPr lvl="0"/>
            <a:r>
              <a:rPr lang="tr-TR" dirty="0" smtClean="0"/>
              <a:t>Verilen nöbet görevlerini yaparlar </a:t>
            </a:r>
          </a:p>
          <a:p>
            <a:pPr lvl="0"/>
            <a:r>
              <a:rPr lang="tr-TR" dirty="0" smtClean="0"/>
              <a:t>Kurumun duyurularını dikkate alır, toplantı ve eğitimlere mutlaka katılır. </a:t>
            </a:r>
          </a:p>
          <a:p>
            <a:endParaRPr lang="tr-TR" dirty="0"/>
          </a:p>
        </p:txBody>
      </p:sp>
      <p:sp>
        <p:nvSpPr>
          <p:cNvPr id="4" name="3 Dikdörtgen"/>
          <p:cNvSpPr/>
          <p:nvPr/>
        </p:nvSpPr>
        <p:spPr>
          <a:xfrm rot="19799496">
            <a:off x="148047" y="2451589"/>
            <a:ext cx="4336445" cy="1754326"/>
          </a:xfrm>
          <a:prstGeom prst="rect">
            <a:avLst/>
          </a:prstGeom>
          <a:noFill/>
        </p:spPr>
        <p:txBody>
          <a:bodyPr wrap="none" lIns="91440" tIns="45720" rIns="91440" bIns="45720">
            <a:spAutoFit/>
          </a:bodyPr>
          <a:lstStyle/>
          <a:p>
            <a:pPr algn="ctr"/>
            <a:r>
              <a:rPr lang="tr-T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rPr>
              <a:t>Nöbet görevi</a:t>
            </a:r>
            <a:br>
              <a:rPr lang="tr-T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rPr>
            </a:br>
            <a:r>
              <a:rPr lang="tr-TR" sz="5400" b="1" cap="none" spc="0" dirty="0" smtClean="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rPr>
              <a:t>toplantılar</a:t>
            </a:r>
            <a:endParaRPr lang="tr-TR" sz="5400" b="1" cap="none" spc="0" dirty="0">
              <a:ln w="31550" cmpd="sng">
                <a:gradFill>
                  <a:gsLst>
                    <a:gs pos="25000">
                      <a:schemeClr val="accent1">
                        <a:shade val="25000"/>
                        <a:satMod val="190000"/>
                      </a:schemeClr>
                    </a:gs>
                    <a:gs pos="80000">
                      <a:schemeClr val="accent1">
                        <a:tint val="75000"/>
                        <a:satMod val="190000"/>
                      </a:schemeClr>
                    </a:gs>
                  </a:gsLst>
                  <a:lin ang="5400000"/>
                </a:gradFill>
                <a:prstDash val="solid"/>
              </a:ln>
              <a:solidFill>
                <a:srgbClr val="FF0000"/>
              </a:solidFill>
              <a:effectLst>
                <a:outerShdw blurRad="41275" dist="12700" dir="12000000" algn="tl" rotWithShape="0">
                  <a:srgbClr val="000000">
                    <a:alpha val="40000"/>
                  </a:srgbClr>
                </a:outerShdw>
              </a:effectLs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650336"/>
          </a:xfrm>
        </p:spPr>
        <p:txBody>
          <a:bodyPr>
            <a:normAutofit fontScale="90000"/>
          </a:bodyPr>
          <a:lstStyle/>
          <a:p>
            <a:endParaRPr lang="tr-TR" dirty="0"/>
          </a:p>
        </p:txBody>
      </p:sp>
      <p:sp>
        <p:nvSpPr>
          <p:cNvPr id="3" name="2 İçerik Yer Tutucusu"/>
          <p:cNvSpPr>
            <a:spLocks noGrp="1"/>
          </p:cNvSpPr>
          <p:nvPr>
            <p:ph idx="1"/>
          </p:nvPr>
        </p:nvSpPr>
        <p:spPr>
          <a:xfrm>
            <a:off x="467544" y="1196752"/>
            <a:ext cx="4104456" cy="5328592"/>
          </a:xfrm>
          <a:gradFill>
            <a:gsLst>
              <a:gs pos="0">
                <a:srgbClr val="5E9EFF"/>
              </a:gs>
              <a:gs pos="39999">
                <a:srgbClr val="85C2FF"/>
              </a:gs>
              <a:gs pos="70000">
                <a:srgbClr val="C4D6EB"/>
              </a:gs>
              <a:gs pos="100000">
                <a:srgbClr val="FFEBFA"/>
              </a:gs>
            </a:gsLst>
            <a:lin ang="5400000" scaled="0"/>
          </a:gradFill>
        </p:spPr>
        <p:txBody>
          <a:bodyPr>
            <a:normAutofit/>
          </a:bodyPr>
          <a:lstStyle/>
          <a:p>
            <a:pPr lvl="0"/>
            <a:r>
              <a:rPr lang="tr-TR" dirty="0" smtClean="0"/>
              <a:t>Saha çalışması çerçevesinde düzenlenen tanıtım faaliyetlerine etkin katılımda bulunur </a:t>
            </a:r>
          </a:p>
          <a:p>
            <a:pPr lvl="0"/>
            <a:r>
              <a:rPr lang="tr-TR" dirty="0" smtClean="0"/>
              <a:t>Meslek Kurslarında mutlaka alanıyla ilgili sergi, diğer alanlarda yarışma, gösteri benzeri faaliyetler düzenler. </a:t>
            </a:r>
          </a:p>
          <a:p>
            <a:pPr lvl="0"/>
            <a:r>
              <a:rPr lang="tr-TR" dirty="0" smtClean="0"/>
              <a:t>Kurumdan temin ettiği makineleri kurs sonunda teslim eder.</a:t>
            </a:r>
          </a:p>
          <a:p>
            <a:endParaRPr lang="tr-TR" dirty="0"/>
          </a:p>
        </p:txBody>
      </p:sp>
      <p:sp>
        <p:nvSpPr>
          <p:cNvPr id="4" name="3 Dikdörtgen"/>
          <p:cNvSpPr/>
          <p:nvPr/>
        </p:nvSpPr>
        <p:spPr>
          <a:xfrm>
            <a:off x="4142212" y="1700808"/>
            <a:ext cx="5001788" cy="4247317"/>
          </a:xfrm>
          <a:prstGeom prst="rect">
            <a:avLst/>
          </a:prstGeom>
          <a:noFill/>
        </p:spPr>
        <p:txBody>
          <a:bodyPr wrap="square" lIns="91440" tIns="45720" rIns="91440" bIns="45720">
            <a:spAutoFit/>
          </a:bodyPr>
          <a:lstStyle/>
          <a:p>
            <a:pPr algn="ctr"/>
            <a:r>
              <a:rPr lang="tr-TR" sz="5400" b="1" dirty="0" smtClean="0">
                <a:ln w="1905"/>
                <a:solidFill>
                  <a:srgbClr val="FF0000"/>
                </a:solidFill>
                <a:effectLst>
                  <a:innerShdw blurRad="69850" dist="43180" dir="5400000">
                    <a:srgbClr val="000000">
                      <a:alpha val="65000"/>
                    </a:srgbClr>
                  </a:innerShdw>
                </a:effectLst>
              </a:rPr>
              <a:t>Aktif ol </a:t>
            </a:r>
          </a:p>
          <a:p>
            <a:pPr algn="ctr"/>
            <a:r>
              <a:rPr lang="tr-T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sergi</a:t>
            </a:r>
          </a:p>
          <a:p>
            <a:pPr algn="ctr"/>
            <a:r>
              <a:rPr lang="tr-T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 ve </a:t>
            </a:r>
          </a:p>
          <a:p>
            <a:pPr algn="ctr"/>
            <a:r>
              <a:rPr lang="tr-TR" sz="5400" b="1" dirty="0" smtClean="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rPr>
              <a:t>gösteri düzenle</a:t>
            </a:r>
            <a:endParaRPr lang="tr-TR" sz="5400" b="1" dirty="0">
              <a:ln w="1905"/>
              <a:gradFill>
                <a:gsLst>
                  <a:gs pos="0">
                    <a:schemeClr val="accent6">
                      <a:shade val="20000"/>
                      <a:satMod val="200000"/>
                    </a:schemeClr>
                  </a:gs>
                  <a:gs pos="78000">
                    <a:schemeClr val="accent6">
                      <a:tint val="90000"/>
                      <a:shade val="89000"/>
                      <a:satMod val="220000"/>
                    </a:schemeClr>
                  </a:gs>
                  <a:gs pos="100000">
                    <a:schemeClr val="accent6">
                      <a:tint val="12000"/>
                      <a:satMod val="255000"/>
                    </a:schemeClr>
                  </a:gs>
                </a:gsLst>
                <a:lin ang="5400000"/>
              </a:gradFill>
              <a:effectLst>
                <a:innerShdw blurRad="69850" dist="43180" dir="5400000">
                  <a:srgbClr val="000000">
                    <a:alpha val="65000"/>
                  </a:srgbClr>
                </a:innerShdw>
              </a:effectLs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39552" y="260648"/>
            <a:ext cx="8229600" cy="722344"/>
          </a:xfrm>
        </p:spPr>
        <p:txBody>
          <a:bodyPr>
            <a:normAutofit fontScale="90000"/>
          </a:bodyPr>
          <a:lstStyle/>
          <a:p>
            <a:r>
              <a:rPr lang="tr-TR" dirty="0" smtClean="0"/>
              <a:t>E-yaygın işlem başlangıcı</a:t>
            </a:r>
            <a:endParaRPr lang="tr-TR" dirty="0"/>
          </a:p>
        </p:txBody>
      </p:sp>
      <p:sp>
        <p:nvSpPr>
          <p:cNvPr id="3" name="2 İçerik Yer Tutucusu"/>
          <p:cNvSpPr>
            <a:spLocks noGrp="1"/>
          </p:cNvSpPr>
          <p:nvPr>
            <p:ph idx="1"/>
          </p:nvPr>
        </p:nvSpPr>
        <p:spPr>
          <a:xfrm>
            <a:off x="395536" y="1052736"/>
            <a:ext cx="3744416" cy="5328592"/>
          </a:xfrm>
          <a:gradFill>
            <a:gsLst>
              <a:gs pos="0">
                <a:srgbClr val="CCCCFF"/>
              </a:gs>
              <a:gs pos="17999">
                <a:srgbClr val="99CCFF"/>
              </a:gs>
              <a:gs pos="36000">
                <a:srgbClr val="9966FF"/>
              </a:gs>
              <a:gs pos="61000">
                <a:srgbClr val="CC99FF"/>
              </a:gs>
              <a:gs pos="82001">
                <a:srgbClr val="99CCFF"/>
              </a:gs>
              <a:gs pos="100000">
                <a:srgbClr val="CCCCFF"/>
              </a:gs>
            </a:gsLst>
            <a:lin ang="5400000" scaled="0"/>
          </a:gra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n>
        </p:spPr>
        <p:txBody>
          <a:bodyPr>
            <a:normAutofit fontScale="92500" lnSpcReduction="10000"/>
          </a:bodyPr>
          <a:lstStyle/>
          <a:p>
            <a:r>
              <a:rPr lang="tr-TR" dirty="0" smtClean="0">
                <a:solidFill>
                  <a:schemeClr val="bg1"/>
                </a:solidFill>
              </a:rPr>
              <a:t>Sol üstte yer alan Kurum İşlemleri seçilir..</a:t>
            </a:r>
          </a:p>
          <a:p>
            <a:r>
              <a:rPr lang="tr-TR" dirty="0" smtClean="0">
                <a:solidFill>
                  <a:schemeClr val="bg1"/>
                </a:solidFill>
              </a:rPr>
              <a:t>Kurs işlemleri / Kurs Kursiyer İşlemleri seçilerek ;</a:t>
            </a:r>
          </a:p>
          <a:p>
            <a:pPr lvl="1"/>
            <a:r>
              <a:rPr lang="tr-TR" dirty="0" smtClean="0">
                <a:solidFill>
                  <a:schemeClr val="bg1"/>
                </a:solidFill>
              </a:rPr>
              <a:t>Devam Devamsızlık </a:t>
            </a:r>
          </a:p>
          <a:p>
            <a:pPr lvl="1"/>
            <a:r>
              <a:rPr lang="tr-TR" dirty="0" smtClean="0">
                <a:solidFill>
                  <a:schemeClr val="bg1"/>
                </a:solidFill>
              </a:rPr>
              <a:t>Not İşlemlerine başlanabilir..</a:t>
            </a:r>
          </a:p>
          <a:p>
            <a:pPr lvl="0"/>
            <a:r>
              <a:rPr lang="tr-TR" dirty="0" smtClean="0">
                <a:solidFill>
                  <a:schemeClr val="bg1"/>
                </a:solidFill>
              </a:rPr>
              <a:t>Aktif olan kurslar  ekrana gelir.</a:t>
            </a:r>
          </a:p>
          <a:p>
            <a:pPr lvl="0"/>
            <a:r>
              <a:rPr lang="tr-TR" dirty="0" smtClean="0">
                <a:solidFill>
                  <a:schemeClr val="bg1"/>
                </a:solidFill>
              </a:rPr>
              <a:t>Veri girişi yapılmak istenen kursun </a:t>
            </a:r>
          </a:p>
          <a:p>
            <a:pPr lvl="0">
              <a:buNone/>
            </a:pPr>
            <a:r>
              <a:rPr lang="tr-TR" dirty="0" smtClean="0">
                <a:solidFill>
                  <a:schemeClr val="bg1"/>
                </a:solidFill>
              </a:rPr>
              <a:t>		</a:t>
            </a:r>
            <a:r>
              <a:rPr lang="tr-TR" u="sng" dirty="0" smtClean="0">
                <a:solidFill>
                  <a:schemeClr val="bg1"/>
                </a:solidFill>
              </a:rPr>
              <a:t>İşlemler bölümü  </a:t>
            </a:r>
            <a:r>
              <a:rPr lang="tr-TR" dirty="0" smtClean="0">
                <a:solidFill>
                  <a:schemeClr val="bg1"/>
                </a:solidFill>
              </a:rPr>
              <a:t>seçilir..</a:t>
            </a:r>
          </a:p>
          <a:p>
            <a:endParaRPr lang="tr-TR" dirty="0">
              <a:solidFill>
                <a:schemeClr val="bg1"/>
              </a:solidFill>
            </a:endParaRPr>
          </a:p>
        </p:txBody>
      </p:sp>
      <p:sp>
        <p:nvSpPr>
          <p:cNvPr id="4" name="3 Metin kutusu"/>
          <p:cNvSpPr txBox="1"/>
          <p:nvPr/>
        </p:nvSpPr>
        <p:spPr>
          <a:xfrm>
            <a:off x="5652120" y="1268760"/>
            <a:ext cx="2376264" cy="2677656"/>
          </a:xfrm>
          <a:prstGeom prst="rect">
            <a:avLst/>
          </a:prstGeom>
          <a:noFill/>
          <a:scene3d>
            <a:camera prst="obliqueTopRight">
              <a:rot lat="0" lon="0" rev="21299999"/>
            </a:camera>
            <a:lightRig rig="threePt" dir="t"/>
          </a:scene3d>
          <a:sp3d z="12700"/>
        </p:spPr>
        <p:txBody>
          <a:bodyPr wrap="square" rtlCol="0">
            <a:spAutoFit/>
          </a:bodyPr>
          <a:lstStyle/>
          <a:p>
            <a:pPr algn="ctr"/>
            <a:r>
              <a:rPr lang="tr-TR" sz="2800" dirty="0" smtClean="0">
                <a:solidFill>
                  <a:srgbClr val="FF0000"/>
                </a:solidFill>
              </a:rPr>
              <a:t>Devam – devamsızlık</a:t>
            </a:r>
          </a:p>
          <a:p>
            <a:pPr algn="ctr"/>
            <a:r>
              <a:rPr lang="tr-TR" sz="2800" dirty="0" smtClean="0">
                <a:solidFill>
                  <a:srgbClr val="FF0000"/>
                </a:solidFill>
              </a:rPr>
              <a:t>İşlemlerini en geç haftada bir kez işleyiniz.</a:t>
            </a:r>
            <a:endParaRPr lang="tr-TR" sz="2800" dirty="0">
              <a:solidFill>
                <a:srgbClr val="FF0000"/>
              </a:solidFill>
            </a:endParaRPr>
          </a:p>
        </p:txBody>
      </p:sp>
      <p:sp>
        <p:nvSpPr>
          <p:cNvPr id="5" name="4 Metin kutusu"/>
          <p:cNvSpPr txBox="1"/>
          <p:nvPr/>
        </p:nvSpPr>
        <p:spPr>
          <a:xfrm>
            <a:off x="5364088" y="4077072"/>
            <a:ext cx="2736304" cy="2246769"/>
          </a:xfrm>
          <a:prstGeom prst="rect">
            <a:avLst/>
          </a:prstGeom>
          <a:noFill/>
          <a:scene3d>
            <a:camera prst="perspectiveHeroicExtremeRightFacing"/>
            <a:lightRig rig="threePt" dir="t"/>
          </a:scene3d>
        </p:spPr>
        <p:txBody>
          <a:bodyPr wrap="square" rtlCol="0">
            <a:spAutoFit/>
          </a:bodyPr>
          <a:lstStyle/>
          <a:p>
            <a:pPr algn="ctr"/>
            <a:r>
              <a:rPr lang="tr-TR" sz="2800" dirty="0" smtClean="0">
                <a:solidFill>
                  <a:srgbClr val="C00000"/>
                </a:solidFill>
              </a:rPr>
              <a:t>Her modül sonunda modül sınav sonuçlarınızı giriniz</a:t>
            </a:r>
            <a:endParaRPr lang="tr-TR" sz="2800" dirty="0">
              <a:solidFill>
                <a:srgbClr val="C0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51520" y="260648"/>
            <a:ext cx="8229600" cy="722344"/>
          </a:xfrm>
        </p:spPr>
        <p:txBody>
          <a:bodyPr>
            <a:normAutofit fontScale="90000"/>
          </a:bodyPr>
          <a:lstStyle/>
          <a:p>
            <a:r>
              <a:rPr lang="tr-TR" dirty="0" smtClean="0"/>
              <a:t>Devam/ Devamsızlık girişi</a:t>
            </a:r>
            <a:endParaRPr lang="tr-TR" dirty="0"/>
          </a:p>
        </p:txBody>
      </p:sp>
      <p:sp>
        <p:nvSpPr>
          <p:cNvPr id="3" name="2 İçerik Yer Tutucusu"/>
          <p:cNvSpPr>
            <a:spLocks noGrp="1"/>
          </p:cNvSpPr>
          <p:nvPr>
            <p:ph idx="1"/>
          </p:nvPr>
        </p:nvSpPr>
        <p:spPr>
          <a:xfrm>
            <a:off x="4355976" y="1052736"/>
            <a:ext cx="4341168" cy="5400600"/>
          </a:xfrm>
          <a:gradFill>
            <a:gsLst>
              <a:gs pos="0">
                <a:srgbClr val="CCCCFF"/>
              </a:gs>
              <a:gs pos="17999">
                <a:srgbClr val="99CCFF"/>
              </a:gs>
              <a:gs pos="36000">
                <a:srgbClr val="9966FF"/>
              </a:gs>
              <a:gs pos="61000">
                <a:srgbClr val="CC99FF"/>
              </a:gs>
              <a:gs pos="82001">
                <a:srgbClr val="99CCFF"/>
              </a:gs>
              <a:gs pos="100000">
                <a:srgbClr val="CCCCFF"/>
              </a:gs>
            </a:gsLst>
            <a:lin ang="5400000" scaled="0"/>
          </a:gradFill>
          <a:ln>
            <a:gradFill>
              <a:gsLst>
                <a:gs pos="0">
                  <a:srgbClr val="A603AB"/>
                </a:gs>
                <a:gs pos="21001">
                  <a:srgbClr val="0819FB"/>
                </a:gs>
                <a:gs pos="35001">
                  <a:srgbClr val="1A8D48"/>
                </a:gs>
                <a:gs pos="52000">
                  <a:srgbClr val="FFFF00"/>
                </a:gs>
                <a:gs pos="73000">
                  <a:srgbClr val="EE3F17"/>
                </a:gs>
                <a:gs pos="88000">
                  <a:srgbClr val="E81766"/>
                </a:gs>
                <a:gs pos="100000">
                  <a:srgbClr val="A603AB"/>
                </a:gs>
              </a:gsLst>
              <a:lin ang="5400000" scaled="0"/>
            </a:gradFill>
          </a:ln>
        </p:spPr>
        <p:txBody>
          <a:bodyPr>
            <a:normAutofit fontScale="92500" lnSpcReduction="20000"/>
          </a:bodyPr>
          <a:lstStyle/>
          <a:p>
            <a:pPr lvl="0"/>
            <a:r>
              <a:rPr lang="tr-TR" dirty="0" smtClean="0">
                <a:solidFill>
                  <a:schemeClr val="bg1"/>
                </a:solidFill>
              </a:rPr>
              <a:t> Her bir Modülün Not girişini bu ekrandan yapabilir.</a:t>
            </a:r>
          </a:p>
          <a:p>
            <a:pPr lvl="0"/>
            <a:r>
              <a:rPr lang="tr-TR" dirty="0" smtClean="0">
                <a:solidFill>
                  <a:schemeClr val="bg1"/>
                </a:solidFill>
              </a:rPr>
              <a:t>Örneğin 2 numarada yer alan Ali Can, Pazartesi, 3 saatlik dersin kaç saatinde devamsız ise ilgili kısma o kadar  saat işlenir. </a:t>
            </a:r>
          </a:p>
          <a:p>
            <a:pPr lvl="2">
              <a:buNone/>
            </a:pPr>
            <a:r>
              <a:rPr lang="tr-TR" sz="3200" dirty="0" smtClean="0">
                <a:solidFill>
                  <a:schemeClr val="bg1"/>
                </a:solidFill>
              </a:rPr>
              <a:t>	Devam işlenmez.</a:t>
            </a:r>
          </a:p>
          <a:p>
            <a:r>
              <a:rPr lang="tr-TR" dirty="0" smtClean="0">
                <a:solidFill>
                  <a:schemeClr val="bg1"/>
                </a:solidFill>
              </a:rPr>
              <a:t>Solda not girişi yapılmayı bekleyen 7 modül bulunmaktadır. Her bir Modüle </a:t>
            </a:r>
          </a:p>
          <a:p>
            <a:pPr lvl="2">
              <a:buNone/>
            </a:pPr>
            <a:r>
              <a:rPr lang="tr-TR" sz="2800" dirty="0" smtClean="0">
                <a:solidFill>
                  <a:schemeClr val="bg1"/>
                </a:solidFill>
              </a:rPr>
              <a:t>	*	Uygulama </a:t>
            </a:r>
          </a:p>
          <a:p>
            <a:pPr>
              <a:buNone/>
            </a:pPr>
            <a:r>
              <a:rPr lang="tr-TR" dirty="0" smtClean="0">
                <a:solidFill>
                  <a:schemeClr val="bg1"/>
                </a:solidFill>
              </a:rPr>
              <a:t>		*	Pratik notu </a:t>
            </a:r>
          </a:p>
          <a:p>
            <a:pPr>
              <a:buNone/>
            </a:pPr>
            <a:r>
              <a:rPr lang="tr-TR" dirty="0" smtClean="0">
                <a:solidFill>
                  <a:schemeClr val="bg1"/>
                </a:solidFill>
              </a:rPr>
              <a:t>	girilmelidir.</a:t>
            </a:r>
          </a:p>
          <a:p>
            <a:pPr lvl="0"/>
            <a:endParaRPr lang="tr-TR" u="sng" dirty="0" smtClean="0">
              <a:solidFill>
                <a:schemeClr val="bg1"/>
              </a:solidFill>
            </a:endParaRPr>
          </a:p>
          <a:p>
            <a:endParaRPr lang="tr-TR" dirty="0">
              <a:solidFill>
                <a:schemeClr val="bg1"/>
              </a:solidFill>
            </a:endParaRPr>
          </a:p>
        </p:txBody>
      </p:sp>
      <p:sp>
        <p:nvSpPr>
          <p:cNvPr id="4" name="3 Metin kutusu"/>
          <p:cNvSpPr txBox="1"/>
          <p:nvPr/>
        </p:nvSpPr>
        <p:spPr>
          <a:xfrm>
            <a:off x="251520" y="2132856"/>
            <a:ext cx="3847848" cy="707886"/>
          </a:xfrm>
          <a:prstGeom prst="rect">
            <a:avLst/>
          </a:prstGeom>
          <a:noFill/>
          <a:scene3d>
            <a:camera prst="perspectiveContrastingLeftFacing"/>
            <a:lightRig rig="threePt" dir="t"/>
          </a:scene3d>
          <a:sp3d z="44450"/>
        </p:spPr>
        <p:txBody>
          <a:bodyPr wrap="none" rtlCol="0">
            <a:spAutoFit/>
          </a:bodyPr>
          <a:lstStyle/>
          <a:p>
            <a:r>
              <a:rPr lang="tr-TR" sz="4000" dirty="0" smtClean="0">
                <a:solidFill>
                  <a:srgbClr val="FF0000"/>
                </a:solidFill>
              </a:rPr>
              <a:t>Devam işlenmez</a:t>
            </a:r>
            <a:endParaRPr lang="tr-TR" sz="4000" dirty="0">
              <a:solidFill>
                <a:srgbClr val="FF0000"/>
              </a:solidFill>
            </a:endParaRPr>
          </a:p>
        </p:txBody>
      </p:sp>
      <p:sp>
        <p:nvSpPr>
          <p:cNvPr id="5" name="4 Metin kutusu"/>
          <p:cNvSpPr txBox="1"/>
          <p:nvPr/>
        </p:nvSpPr>
        <p:spPr>
          <a:xfrm>
            <a:off x="827584" y="4437112"/>
            <a:ext cx="3096343" cy="1323439"/>
          </a:xfrm>
          <a:prstGeom prst="rect">
            <a:avLst/>
          </a:prstGeom>
          <a:noFill/>
          <a:scene3d>
            <a:camera prst="perspectiveHeroicExtremeRightFacing"/>
            <a:lightRig rig="threePt" dir="t"/>
          </a:scene3d>
        </p:spPr>
        <p:txBody>
          <a:bodyPr wrap="square" rtlCol="0">
            <a:spAutoFit/>
          </a:bodyPr>
          <a:lstStyle/>
          <a:p>
            <a:r>
              <a:rPr lang="tr-TR" sz="4000" dirty="0" smtClean="0">
                <a:solidFill>
                  <a:schemeClr val="accent5">
                    <a:lumMod val="75000"/>
                  </a:schemeClr>
                </a:solidFill>
              </a:rPr>
              <a:t>Devamsızlık </a:t>
            </a:r>
          </a:p>
          <a:p>
            <a:pPr algn="ctr"/>
            <a:r>
              <a:rPr lang="tr-TR" sz="4000" dirty="0" smtClean="0">
                <a:solidFill>
                  <a:schemeClr val="accent5">
                    <a:lumMod val="75000"/>
                  </a:schemeClr>
                </a:solidFill>
              </a:rPr>
              <a:t>işlenir</a:t>
            </a:r>
            <a:endParaRPr lang="tr-TR" sz="4000" dirty="0">
              <a:solidFill>
                <a:schemeClr val="accent5">
                  <a:lumMod val="75000"/>
                </a:schemeClr>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1010376"/>
          </a:xfrm>
        </p:spPr>
        <p:txBody>
          <a:bodyPr>
            <a:noAutofit/>
          </a:bodyPr>
          <a:lstStyle/>
          <a:p>
            <a:pPr algn="ctr"/>
            <a:r>
              <a:rPr lang="tr-TR" sz="3200" dirty="0" smtClean="0"/>
              <a:t>Devam/Devamsızlık girişleri ile Not girişleri yapılırken dikkat edilmesi gereken hususlar </a:t>
            </a:r>
            <a:endParaRPr lang="tr-TR" sz="3200" dirty="0"/>
          </a:p>
        </p:txBody>
      </p:sp>
      <p:sp>
        <p:nvSpPr>
          <p:cNvPr id="3" name="2 İçerik Yer Tutucusu"/>
          <p:cNvSpPr>
            <a:spLocks noGrp="1"/>
          </p:cNvSpPr>
          <p:nvPr>
            <p:ph idx="1"/>
          </p:nvPr>
        </p:nvSpPr>
        <p:spPr>
          <a:xfrm>
            <a:off x="539552" y="1340768"/>
            <a:ext cx="3744416" cy="5184576"/>
          </a:xfrm>
          <a:gradFill>
            <a:gsLst>
              <a:gs pos="0">
                <a:srgbClr val="FBEAC7"/>
              </a:gs>
              <a:gs pos="17999">
                <a:srgbClr val="FEE7F2"/>
              </a:gs>
              <a:gs pos="36000">
                <a:srgbClr val="FAC77D"/>
              </a:gs>
              <a:gs pos="61000">
                <a:srgbClr val="FBA97D"/>
              </a:gs>
              <a:gs pos="82001">
                <a:srgbClr val="FBD49C"/>
              </a:gs>
              <a:gs pos="100000">
                <a:srgbClr val="FEE7F2"/>
              </a:gs>
            </a:gsLst>
            <a:lin ang="5400000" scaled="0"/>
          </a:gradFill>
          <a:ln>
            <a:gradFill>
              <a:gsLst>
                <a:gs pos="0">
                  <a:srgbClr val="000082"/>
                </a:gs>
                <a:gs pos="30000">
                  <a:srgbClr val="66008F"/>
                </a:gs>
                <a:gs pos="64999">
                  <a:srgbClr val="BA0066"/>
                </a:gs>
                <a:gs pos="89999">
                  <a:srgbClr val="FF0000"/>
                </a:gs>
                <a:gs pos="100000">
                  <a:srgbClr val="FF8200"/>
                </a:gs>
              </a:gsLst>
              <a:lin ang="5400000" scaled="0"/>
            </a:gradFill>
          </a:ln>
        </p:spPr>
        <p:txBody>
          <a:bodyPr>
            <a:normAutofit fontScale="92500" lnSpcReduction="20000"/>
          </a:bodyPr>
          <a:lstStyle/>
          <a:p>
            <a:r>
              <a:rPr lang="tr-TR" dirty="0" smtClean="0"/>
              <a:t>1- Devamlı öğrenci için herhangi bir değer girilmeyecek ancak yine de </a:t>
            </a:r>
            <a:r>
              <a:rPr lang="tr-TR" dirty="0" smtClean="0">
                <a:solidFill>
                  <a:srgbClr val="FF0000"/>
                </a:solidFill>
              </a:rPr>
              <a:t>Kaydet</a:t>
            </a:r>
            <a:r>
              <a:rPr lang="tr-TR" dirty="0" smtClean="0"/>
              <a:t> butonuna basılacaktır. </a:t>
            </a:r>
          </a:p>
          <a:p>
            <a:pPr lvl="0"/>
            <a:r>
              <a:rPr lang="tr-TR" dirty="0" smtClean="0"/>
              <a:t>2- Kursiyerin devamsızlıktan kalması kurs süresinin </a:t>
            </a:r>
            <a:r>
              <a:rPr lang="tr-TR" dirty="0" smtClean="0">
                <a:solidFill>
                  <a:srgbClr val="FF0000"/>
                </a:solidFill>
              </a:rPr>
              <a:t>1/5</a:t>
            </a:r>
            <a:r>
              <a:rPr lang="tr-TR" dirty="0" smtClean="0"/>
              <a:t> ini devamsız geçirmesi ile gerçekleşecektir. </a:t>
            </a:r>
          </a:p>
          <a:p>
            <a:pPr lvl="0"/>
            <a:r>
              <a:rPr lang="tr-TR" dirty="0" smtClean="0"/>
              <a:t>3- Kursiyer sayısı </a:t>
            </a:r>
            <a:r>
              <a:rPr lang="tr-TR" dirty="0" smtClean="0">
                <a:solidFill>
                  <a:srgbClr val="FF0000"/>
                </a:solidFill>
              </a:rPr>
              <a:t>8</a:t>
            </a:r>
            <a:r>
              <a:rPr lang="tr-TR" dirty="0" smtClean="0"/>
              <a:t> in altına düşen kurslar </a:t>
            </a:r>
            <a:r>
              <a:rPr lang="tr-TR" dirty="0" smtClean="0">
                <a:solidFill>
                  <a:srgbClr val="FF0000"/>
                </a:solidFill>
              </a:rPr>
              <a:t>Öğrenci Yetersizliğinden </a:t>
            </a:r>
            <a:r>
              <a:rPr lang="tr-TR" dirty="0" smtClean="0"/>
              <a:t>ötürü </a:t>
            </a:r>
            <a:r>
              <a:rPr lang="tr-TR" dirty="0" smtClean="0">
                <a:solidFill>
                  <a:srgbClr val="FF0000"/>
                </a:solidFill>
              </a:rPr>
              <a:t>Ek Onaya düşmektedir.</a:t>
            </a:r>
          </a:p>
          <a:p>
            <a:pPr lvl="0">
              <a:buNone/>
            </a:pPr>
            <a:r>
              <a:rPr lang="tr-TR" dirty="0" smtClean="0"/>
              <a:t> </a:t>
            </a:r>
            <a:endParaRPr lang="tr-TR" dirty="0"/>
          </a:p>
        </p:txBody>
      </p:sp>
      <p:sp>
        <p:nvSpPr>
          <p:cNvPr id="4" name="3 Metin kutusu"/>
          <p:cNvSpPr txBox="1"/>
          <p:nvPr/>
        </p:nvSpPr>
        <p:spPr>
          <a:xfrm>
            <a:off x="4793929" y="1700808"/>
            <a:ext cx="3917098" cy="1200329"/>
          </a:xfrm>
          <a:prstGeom prst="rect">
            <a:avLst/>
          </a:prstGeom>
          <a:noFill/>
          <a:scene3d>
            <a:camera prst="perspectiveHeroicExtremeLeftFacing"/>
            <a:lightRig rig="sunset" dir="t"/>
          </a:scene3d>
          <a:sp3d/>
        </p:spPr>
        <p:txBody>
          <a:bodyPr wrap="none" rtlCol="0">
            <a:spAutoFit/>
          </a:bodyPr>
          <a:lstStyle/>
          <a:p>
            <a:pPr algn="ctr"/>
            <a:r>
              <a:rPr lang="tr-TR" sz="2800" dirty="0" smtClean="0">
                <a:solidFill>
                  <a:srgbClr val="FF0000"/>
                </a:solidFill>
              </a:rPr>
              <a:t>Kursun  </a:t>
            </a:r>
            <a:r>
              <a:rPr lang="tr-TR" sz="4400" dirty="0" smtClean="0">
                <a:solidFill>
                  <a:srgbClr val="00B0F0"/>
                </a:solidFill>
              </a:rPr>
              <a:t>1/5 </a:t>
            </a:r>
            <a:r>
              <a:rPr lang="tr-TR" sz="2800" dirty="0" smtClean="0">
                <a:solidFill>
                  <a:srgbClr val="FF0000"/>
                </a:solidFill>
              </a:rPr>
              <a:t>  gelmedin</a:t>
            </a:r>
          </a:p>
          <a:p>
            <a:pPr algn="ctr"/>
            <a:r>
              <a:rPr lang="tr-TR" sz="2800" dirty="0" smtClean="0">
                <a:solidFill>
                  <a:srgbClr val="FF0000"/>
                </a:solidFill>
              </a:rPr>
              <a:t>KALDIN</a:t>
            </a:r>
            <a:endParaRPr lang="tr-TR" sz="2800" dirty="0">
              <a:solidFill>
                <a:srgbClr val="FF0000"/>
              </a:solidFill>
            </a:endParaRPr>
          </a:p>
        </p:txBody>
      </p:sp>
      <p:sp>
        <p:nvSpPr>
          <p:cNvPr id="5" name="4 Metin kutusu"/>
          <p:cNvSpPr txBox="1"/>
          <p:nvPr/>
        </p:nvSpPr>
        <p:spPr>
          <a:xfrm>
            <a:off x="3779912" y="3717032"/>
            <a:ext cx="5165710" cy="1323439"/>
          </a:xfrm>
          <a:prstGeom prst="rect">
            <a:avLst/>
          </a:prstGeom>
          <a:noFill/>
          <a:scene3d>
            <a:camera prst="isometricLeftDown"/>
            <a:lightRig rig="threePt" dir="t"/>
          </a:scene3d>
        </p:spPr>
        <p:txBody>
          <a:bodyPr wrap="none" rtlCol="0">
            <a:spAutoFit/>
          </a:bodyPr>
          <a:lstStyle/>
          <a:p>
            <a:r>
              <a:rPr lang="tr-TR" sz="4800" dirty="0" smtClean="0">
                <a:solidFill>
                  <a:srgbClr val="FF0000"/>
                </a:solidFill>
              </a:rPr>
              <a:t>7 </a:t>
            </a:r>
            <a:r>
              <a:rPr lang="tr-TR" sz="3200" dirty="0" smtClean="0">
                <a:solidFill>
                  <a:srgbClr val="7030A0"/>
                </a:solidFill>
              </a:rPr>
              <a:t>kursiyerin kaldı</a:t>
            </a:r>
          </a:p>
          <a:p>
            <a:r>
              <a:rPr lang="tr-TR" sz="3200" dirty="0" smtClean="0">
                <a:solidFill>
                  <a:srgbClr val="7030A0"/>
                </a:solidFill>
              </a:rPr>
              <a:t>Hadi bakalım EK ONAYA </a:t>
            </a:r>
            <a:r>
              <a:rPr lang="tr-TR" sz="3200" dirty="0" smtClean="0">
                <a:solidFill>
                  <a:srgbClr val="7030A0"/>
                </a:solidFill>
                <a:sym typeface="Wingdings" pitchFamily="2" charset="2"/>
              </a:rPr>
              <a:t></a:t>
            </a:r>
            <a:endParaRPr lang="tr-TR" sz="3200" dirty="0">
              <a:solidFill>
                <a:srgbClr val="7030A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332656"/>
            <a:ext cx="8229600" cy="998984"/>
          </a:xfrm>
        </p:spPr>
        <p:txBody>
          <a:bodyPr>
            <a:noAutofit/>
          </a:bodyPr>
          <a:lstStyle/>
          <a:p>
            <a:pPr algn="ctr"/>
            <a:r>
              <a:rPr lang="tr-TR" sz="3200" dirty="0" smtClean="0"/>
              <a:t>Devam/Devamsızlık girişleri ile Not girişleri yapılırken dikkat edilmesi gereken hususlar </a:t>
            </a:r>
            <a:endParaRPr lang="tr-TR" sz="2800" dirty="0"/>
          </a:p>
        </p:txBody>
      </p:sp>
      <p:sp>
        <p:nvSpPr>
          <p:cNvPr id="3" name="2 İçerik Yer Tutucusu"/>
          <p:cNvSpPr>
            <a:spLocks noGrp="1"/>
          </p:cNvSpPr>
          <p:nvPr>
            <p:ph idx="1"/>
          </p:nvPr>
        </p:nvSpPr>
        <p:spPr>
          <a:xfrm>
            <a:off x="4716016" y="1412776"/>
            <a:ext cx="4104456" cy="5112568"/>
          </a:xfrm>
          <a:gradFill>
            <a:gsLst>
              <a:gs pos="0">
                <a:srgbClr val="CCCCFF"/>
              </a:gs>
              <a:gs pos="17999">
                <a:srgbClr val="99CCFF"/>
              </a:gs>
              <a:gs pos="36000">
                <a:srgbClr val="9966FF"/>
              </a:gs>
              <a:gs pos="61000">
                <a:srgbClr val="CC99FF"/>
              </a:gs>
              <a:gs pos="82001">
                <a:srgbClr val="99CCFF"/>
              </a:gs>
              <a:gs pos="100000">
                <a:srgbClr val="CCCCFF"/>
              </a:gs>
            </a:gsLst>
            <a:lin ang="5400000" scaled="0"/>
          </a:gradFill>
        </p:spPr>
        <p:txBody>
          <a:bodyPr>
            <a:normAutofit fontScale="92500"/>
          </a:bodyPr>
          <a:lstStyle/>
          <a:p>
            <a:pPr lvl="0">
              <a:buNone/>
            </a:pPr>
            <a:r>
              <a:rPr lang="tr-TR" sz="2400" dirty="0" smtClean="0">
                <a:solidFill>
                  <a:srgbClr val="002060"/>
                </a:solidFill>
              </a:rPr>
              <a:t>ÖNEMLİ:</a:t>
            </a:r>
          </a:p>
          <a:p>
            <a:pPr lvl="0">
              <a:buNone/>
            </a:pPr>
            <a:r>
              <a:rPr lang="tr-TR" sz="2400" dirty="0" smtClean="0">
                <a:solidFill>
                  <a:srgbClr val="002060"/>
                </a:solidFill>
              </a:rPr>
              <a:t>	Usta Öğretici  kursiyer sayısı 8’in altına düştüğünde kursuyla ilgili durumu bir dilekçe ile kuruma bildirmek zorundadır. Gerektiğinde ek onay ile kursun devamı sağlanacaktır.</a:t>
            </a:r>
          </a:p>
          <a:p>
            <a:pPr lvl="0"/>
            <a:r>
              <a:rPr lang="tr-TR" dirty="0" smtClean="0">
                <a:solidFill>
                  <a:srgbClr val="002060"/>
                </a:solidFill>
              </a:rPr>
              <a:t> 4- Not girişi yapılırken kişi logosu üzerinde yıldız işareti bulunanlar o modülden muaftırlar. </a:t>
            </a:r>
          </a:p>
          <a:p>
            <a:pPr lvl="0"/>
            <a:r>
              <a:rPr lang="tr-TR" dirty="0" smtClean="0">
                <a:solidFill>
                  <a:srgbClr val="002060"/>
                </a:solidFill>
              </a:rPr>
              <a:t>Not girişleri aktif değildir.</a:t>
            </a:r>
          </a:p>
          <a:p>
            <a:endParaRPr lang="tr-TR" dirty="0">
              <a:solidFill>
                <a:srgbClr val="002060"/>
              </a:solidFill>
            </a:endParaRPr>
          </a:p>
        </p:txBody>
      </p:sp>
      <p:sp>
        <p:nvSpPr>
          <p:cNvPr id="4" name="3 Metin kutusu"/>
          <p:cNvSpPr txBox="1"/>
          <p:nvPr/>
        </p:nvSpPr>
        <p:spPr>
          <a:xfrm>
            <a:off x="899592" y="1916832"/>
            <a:ext cx="2713692" cy="523220"/>
          </a:xfrm>
          <a:prstGeom prst="rect">
            <a:avLst/>
          </a:prstGeom>
          <a:noFill/>
        </p:spPr>
        <p:txBody>
          <a:bodyPr wrap="none" rtlCol="0">
            <a:spAutoFit/>
          </a:bodyPr>
          <a:lstStyle/>
          <a:p>
            <a:pPr marL="342900" indent="-342900">
              <a:buAutoNum type="arabicPlain" startAt="8"/>
            </a:pPr>
            <a:r>
              <a:rPr lang="tr-TR" sz="2800" dirty="0" smtClean="0">
                <a:solidFill>
                  <a:srgbClr val="FF0000"/>
                </a:solidFill>
              </a:rPr>
              <a:t>İn altındaysan</a:t>
            </a:r>
            <a:endParaRPr lang="tr-TR" sz="2800" dirty="0">
              <a:solidFill>
                <a:srgbClr val="FF0000"/>
              </a:solidFill>
            </a:endParaRPr>
          </a:p>
        </p:txBody>
      </p:sp>
      <p:sp>
        <p:nvSpPr>
          <p:cNvPr id="5" name="4 Aşağı Ok"/>
          <p:cNvSpPr/>
          <p:nvPr/>
        </p:nvSpPr>
        <p:spPr>
          <a:xfrm>
            <a:off x="1907704" y="2708920"/>
            <a:ext cx="621783"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Metin kutusu"/>
          <p:cNvSpPr txBox="1"/>
          <p:nvPr/>
        </p:nvSpPr>
        <p:spPr>
          <a:xfrm>
            <a:off x="971600" y="3501008"/>
            <a:ext cx="3384376" cy="954107"/>
          </a:xfrm>
          <a:prstGeom prst="rect">
            <a:avLst/>
          </a:prstGeom>
          <a:noFill/>
        </p:spPr>
        <p:txBody>
          <a:bodyPr wrap="square" rtlCol="0">
            <a:spAutoFit/>
          </a:bodyPr>
          <a:lstStyle/>
          <a:p>
            <a:r>
              <a:rPr lang="tr-TR" sz="2800" dirty="0" smtClean="0">
                <a:solidFill>
                  <a:srgbClr val="FF0000"/>
                </a:solidFill>
              </a:rPr>
              <a:t>dilekçeni yazz</a:t>
            </a:r>
          </a:p>
          <a:p>
            <a:endParaRPr lang="tr-TR" sz="2800" dirty="0"/>
          </a:p>
        </p:txBody>
      </p:sp>
      <p:sp>
        <p:nvSpPr>
          <p:cNvPr id="7" name="6 Metin kutusu"/>
          <p:cNvSpPr txBox="1"/>
          <p:nvPr/>
        </p:nvSpPr>
        <p:spPr>
          <a:xfrm>
            <a:off x="395536" y="5373216"/>
            <a:ext cx="3997697" cy="523220"/>
          </a:xfrm>
          <a:prstGeom prst="rect">
            <a:avLst/>
          </a:prstGeom>
          <a:noFill/>
        </p:spPr>
        <p:txBody>
          <a:bodyPr wrap="none" rtlCol="0">
            <a:spAutoFit/>
          </a:bodyPr>
          <a:lstStyle/>
          <a:p>
            <a:r>
              <a:rPr lang="tr-TR" sz="2800" dirty="0" smtClean="0">
                <a:solidFill>
                  <a:schemeClr val="accent4">
                    <a:lumMod val="75000"/>
                  </a:schemeClr>
                </a:solidFill>
              </a:rPr>
              <a:t>Ek onay olur ya da olmaz</a:t>
            </a:r>
            <a:endParaRPr lang="tr-TR" sz="2800" dirty="0">
              <a:solidFill>
                <a:schemeClr val="accent4">
                  <a:lumMod val="75000"/>
                </a:schemeClr>
              </a:solidFill>
            </a:endParaRPr>
          </a:p>
        </p:txBody>
      </p:sp>
      <p:sp>
        <p:nvSpPr>
          <p:cNvPr id="8" name="7 Aşağı Ok"/>
          <p:cNvSpPr/>
          <p:nvPr/>
        </p:nvSpPr>
        <p:spPr>
          <a:xfrm>
            <a:off x="1907704" y="4293096"/>
            <a:ext cx="621783" cy="72008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ransition spd="med">
    <p:sndAc>
      <p:stSnd>
        <p:snd r:embed="rId2" name="whoosh.wav"/>
      </p:stSnd>
    </p:sndAc>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395536" y="260648"/>
            <a:ext cx="8229600" cy="722344"/>
          </a:xfrm>
        </p:spPr>
        <p:txBody>
          <a:bodyPr>
            <a:normAutofit fontScale="90000"/>
          </a:bodyPr>
          <a:lstStyle/>
          <a:p>
            <a:r>
              <a:rPr lang="tr-TR" dirty="0" smtClean="0"/>
              <a:t>Yapılması gerekenler</a:t>
            </a:r>
            <a:endParaRPr lang="tr-TR" dirty="0"/>
          </a:p>
        </p:txBody>
      </p:sp>
      <p:sp>
        <p:nvSpPr>
          <p:cNvPr id="3" name="2 İçerik Yer Tutucusu"/>
          <p:cNvSpPr>
            <a:spLocks noGrp="1"/>
          </p:cNvSpPr>
          <p:nvPr>
            <p:ph idx="1"/>
          </p:nvPr>
        </p:nvSpPr>
        <p:spPr>
          <a:xfrm>
            <a:off x="467544" y="1052736"/>
            <a:ext cx="4176464" cy="5328592"/>
          </a:xfrm>
          <a:gradFill>
            <a:gsLst>
              <a:gs pos="0">
                <a:srgbClr val="FBEAC7"/>
              </a:gs>
              <a:gs pos="17999">
                <a:srgbClr val="FEE7F2"/>
              </a:gs>
              <a:gs pos="36000">
                <a:srgbClr val="FAC77D"/>
              </a:gs>
              <a:gs pos="61000">
                <a:srgbClr val="FBA97D"/>
              </a:gs>
              <a:gs pos="82001">
                <a:srgbClr val="FBD49C"/>
              </a:gs>
              <a:gs pos="100000">
                <a:srgbClr val="FEE7F2"/>
              </a:gs>
            </a:gsLst>
            <a:lin ang="5400000" scaled="0"/>
          </a:gradFill>
        </p:spPr>
        <p:txBody>
          <a:bodyPr>
            <a:normAutofit fontScale="92500" lnSpcReduction="20000"/>
          </a:bodyPr>
          <a:lstStyle/>
          <a:p>
            <a:pPr lvl="0"/>
            <a:r>
              <a:rPr lang="tr-TR" dirty="0" smtClean="0"/>
              <a:t>Devamsızlık ve Not girişleri ardından mutlaka </a:t>
            </a:r>
          </a:p>
          <a:p>
            <a:pPr lvl="0"/>
            <a:r>
              <a:rPr lang="tr-TR" dirty="0" smtClean="0">
                <a:solidFill>
                  <a:srgbClr val="FF0000"/>
                </a:solidFill>
              </a:rPr>
              <a:t>Kurs Sonu İstatistikleri kontrol edilmelidir.</a:t>
            </a:r>
          </a:p>
          <a:p>
            <a:pPr lvl="0"/>
            <a:r>
              <a:rPr lang="tr-TR" dirty="0" smtClean="0"/>
              <a:t>Kurs tamamlandığında, </a:t>
            </a:r>
          </a:p>
          <a:p>
            <a:pPr lvl="0"/>
            <a:r>
              <a:rPr lang="tr-TR" dirty="0" smtClean="0"/>
              <a:t>kurs defterindeki yoklama durumuna göre  </a:t>
            </a:r>
          </a:p>
          <a:p>
            <a:pPr lvl="0">
              <a:buNone/>
            </a:pPr>
            <a:r>
              <a:rPr lang="tr-TR" dirty="0" smtClean="0"/>
              <a:t>  	</a:t>
            </a:r>
            <a:r>
              <a:rPr lang="tr-TR" dirty="0" smtClean="0">
                <a:sym typeface="Wingdings" pitchFamily="2" charset="2"/>
              </a:rPr>
              <a:t></a:t>
            </a:r>
            <a:r>
              <a:rPr lang="tr-TR" dirty="0" smtClean="0"/>
              <a:t>  kursiyerlerin devam durumları </a:t>
            </a:r>
          </a:p>
          <a:p>
            <a:pPr lvl="0"/>
            <a:r>
              <a:rPr lang="tr-TR" dirty="0" smtClean="0"/>
              <a:t> Modül değerlendirme formuna göre </a:t>
            </a:r>
          </a:p>
          <a:p>
            <a:pPr lvl="0">
              <a:buNone/>
            </a:pPr>
            <a:r>
              <a:rPr lang="tr-TR" dirty="0" smtClean="0"/>
              <a:t>	 </a:t>
            </a:r>
            <a:r>
              <a:rPr lang="tr-TR" dirty="0" smtClean="0">
                <a:sym typeface="Wingdings" pitchFamily="2" charset="2"/>
              </a:rPr>
              <a:t> </a:t>
            </a:r>
            <a:r>
              <a:rPr lang="tr-TR" dirty="0" smtClean="0"/>
              <a:t>not girişleri </a:t>
            </a:r>
          </a:p>
          <a:p>
            <a:pPr lvl="0"/>
            <a:r>
              <a:rPr lang="tr-TR" dirty="0" smtClean="0"/>
              <a:t> Belge alacaklar ile devamsız ve başarısız kursiyer sayıları kontrol edilecektir. </a:t>
            </a:r>
          </a:p>
          <a:p>
            <a:endParaRPr lang="tr-TR" dirty="0"/>
          </a:p>
        </p:txBody>
      </p:sp>
      <p:sp>
        <p:nvSpPr>
          <p:cNvPr id="4" name="3 Dikdörtgen"/>
          <p:cNvSpPr/>
          <p:nvPr/>
        </p:nvSpPr>
        <p:spPr>
          <a:xfrm rot="2324476">
            <a:off x="3884020" y="2588059"/>
            <a:ext cx="5293372" cy="1754326"/>
          </a:xfrm>
          <a:prstGeom prst="rect">
            <a:avLst/>
          </a:prstGeom>
          <a:noFill/>
        </p:spPr>
        <p:txBody>
          <a:bodyPr wrap="none" lIns="91440" tIns="45720" rIns="91440" bIns="45720">
            <a:spAutoFit/>
          </a:bodyPr>
          <a:lstStyle/>
          <a:p>
            <a:pPr algn="ctr"/>
            <a:r>
              <a:rPr lang="tr-TR" sz="5400" b="1" cap="none" spc="0"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Devam durumu</a:t>
            </a:r>
          </a:p>
          <a:p>
            <a:pPr algn="ctr"/>
            <a:r>
              <a:rPr lang="tr-TR" sz="5400" b="1" dirty="0" smtClean="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rPr>
              <a:t>Not girişi</a:t>
            </a:r>
            <a:endParaRPr lang="tr-TR" sz="5400" b="1" cap="none" spc="0" dirty="0">
              <a:ln w="19050">
                <a:solidFill>
                  <a:schemeClr val="tx2">
                    <a:tint val="1000"/>
                  </a:schemeClr>
                </a:solidFill>
                <a:prstDash val="solid"/>
              </a:ln>
              <a:solidFill>
                <a:schemeClr val="accent3"/>
              </a:solidFill>
              <a:effectLst>
                <a:outerShdw blurRad="50000" dist="50800" dir="7500000" algn="tl">
                  <a:srgbClr val="000000">
                    <a:shade val="5000"/>
                    <a:alpha val="35000"/>
                  </a:srgbClr>
                </a:outerShdw>
              </a:effectLs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83568" y="1124744"/>
            <a:ext cx="8229600" cy="722344"/>
          </a:xfrm>
        </p:spPr>
        <p:txBody>
          <a:bodyPr>
            <a:normAutofit fontScale="90000"/>
          </a:bodyPr>
          <a:lstStyle/>
          <a:p>
            <a:pPr algn="ctr"/>
            <a:r>
              <a:rPr lang="tr-TR" dirty="0" smtClean="0"/>
              <a:t>Teslim edilecek belgeler</a:t>
            </a:r>
            <a:endParaRPr lang="tr-TR" dirty="0"/>
          </a:p>
        </p:txBody>
      </p:sp>
      <p:sp>
        <p:nvSpPr>
          <p:cNvPr id="3" name="2 İçerik Yer Tutucusu"/>
          <p:cNvSpPr>
            <a:spLocks noGrp="1"/>
          </p:cNvSpPr>
          <p:nvPr>
            <p:ph idx="1"/>
          </p:nvPr>
        </p:nvSpPr>
        <p:spPr>
          <a:xfrm>
            <a:off x="2267744" y="2204864"/>
            <a:ext cx="4320480" cy="3312368"/>
          </a:xfrm>
          <a:gradFill>
            <a:gsLst>
              <a:gs pos="0">
                <a:srgbClr val="FFEFD1"/>
              </a:gs>
              <a:gs pos="64999">
                <a:srgbClr val="F0EBD5"/>
              </a:gs>
              <a:gs pos="100000">
                <a:srgbClr val="D1C39F"/>
              </a:gs>
            </a:gsLst>
            <a:lin ang="5400000" scaled="0"/>
          </a:gradFill>
        </p:spPr>
        <p:txBody>
          <a:bodyPr>
            <a:normAutofit lnSpcReduction="10000"/>
          </a:bodyPr>
          <a:lstStyle/>
          <a:p>
            <a:pPr lvl="0"/>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KURS DEFTERİ</a:t>
            </a:r>
            <a:r>
              <a:rPr lang="tr-TR" dirty="0" smtClean="0">
                <a:solidFill>
                  <a:srgbClr val="002060"/>
                </a:solidFill>
              </a:rPr>
              <a:t>, </a:t>
            </a:r>
          </a:p>
          <a:p>
            <a:pPr lvl="0"/>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SINAV BELGELERİ </a:t>
            </a:r>
          </a:p>
          <a:p>
            <a:pPr lvl="0"/>
            <a:r>
              <a:rPr lang="tr-TR" b="1" dirty="0" smtClean="0">
                <a:ln w="12700">
                  <a:solidFill>
                    <a:schemeClr val="tx2">
                      <a:satMod val="155000"/>
                    </a:schemeClr>
                  </a:solidFill>
                  <a:prstDash val="solid"/>
                </a:ln>
                <a:solidFill>
                  <a:schemeClr val="bg2">
                    <a:tint val="85000"/>
                    <a:satMod val="155000"/>
                  </a:schemeClr>
                </a:solidFill>
                <a:effectLst>
                  <a:outerShdw blurRad="41275" dist="20320" dir="1800000" algn="tl" rotWithShape="0">
                    <a:srgbClr val="000000">
                      <a:alpha val="40000"/>
                    </a:srgbClr>
                  </a:outerShdw>
                </a:effectLst>
              </a:rPr>
              <a:t>MODÜL DEĞERLENDİRME FORMU </a:t>
            </a:r>
          </a:p>
          <a:p>
            <a:pPr lvl="0">
              <a:buNone/>
            </a:pPr>
            <a:r>
              <a:rPr lang="tr-TR" dirty="0" smtClean="0">
                <a:solidFill>
                  <a:srgbClr val="002060"/>
                </a:solidFill>
              </a:rPr>
              <a:t>    ilgili müdür  yardımcısına teslim edilecektir. </a:t>
            </a:r>
          </a:p>
          <a:p>
            <a:pPr lvl="0">
              <a:buNone/>
            </a:pPr>
            <a:r>
              <a:rPr lang="tr-TR" dirty="0" smtClean="0">
                <a:solidFill>
                  <a:srgbClr val="002060"/>
                </a:solidFill>
              </a:rPr>
              <a:t>	</a:t>
            </a:r>
          </a:p>
          <a:p>
            <a:endParaRPr lang="tr-TR" dirty="0">
              <a:solidFill>
                <a:srgbClr val="002060"/>
              </a:solidFill>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67544" y="260648"/>
            <a:ext cx="8229600" cy="794352"/>
          </a:xfrm>
        </p:spPr>
        <p:txBody>
          <a:bodyPr>
            <a:noAutofit/>
          </a:bodyPr>
          <a:lstStyle/>
          <a:p>
            <a:pPr algn="ctr"/>
            <a:r>
              <a:rPr lang="tr-TR" sz="2400" dirty="0" smtClean="0"/>
              <a:t>Halk eğitimi merkezi yetkilisiyle birlikte e-yaygın sisteminden tekrar kontroller yapıldıktan sonra doğru olduğuna karar verilince</a:t>
            </a:r>
            <a:endParaRPr lang="tr-TR" sz="2400" dirty="0"/>
          </a:p>
        </p:txBody>
      </p:sp>
      <p:sp>
        <p:nvSpPr>
          <p:cNvPr id="3" name="2 İçerik Yer Tutucusu"/>
          <p:cNvSpPr>
            <a:spLocks noGrp="1"/>
          </p:cNvSpPr>
          <p:nvPr>
            <p:ph idx="1"/>
          </p:nvPr>
        </p:nvSpPr>
        <p:spPr>
          <a:xfrm>
            <a:off x="539552" y="1124744"/>
            <a:ext cx="4104456" cy="5256584"/>
          </a:xfrm>
          <a:gradFill>
            <a:gsLst>
              <a:gs pos="0">
                <a:srgbClr val="FFEFD1"/>
              </a:gs>
              <a:gs pos="64999">
                <a:srgbClr val="F0EBD5"/>
              </a:gs>
              <a:gs pos="100000">
                <a:srgbClr val="D1C39F"/>
              </a:gs>
            </a:gsLst>
            <a:lin ang="5400000" scaled="0"/>
          </a:gradFill>
        </p:spPr>
        <p:txBody>
          <a:bodyPr>
            <a:normAutofit/>
          </a:bodyPr>
          <a:lstStyle/>
          <a:p>
            <a:pPr lvl="0"/>
            <a:endParaRPr lang="tr-TR" dirty="0" smtClean="0"/>
          </a:p>
          <a:p>
            <a:pPr lvl="0"/>
            <a:r>
              <a:rPr lang="tr-TR" dirty="0" smtClean="0"/>
              <a:t>KURS SONU ONAYI yetkili tarafından yapılacaktır. BELGE verilecek bir kurs ise BELGE DEFTERİ yetkili tarafından çıkarılıp </a:t>
            </a:r>
            <a:r>
              <a:rPr lang="tr-TR" dirty="0" smtClean="0">
                <a:solidFill>
                  <a:srgbClr val="FF0000"/>
                </a:solidFill>
              </a:rPr>
              <a:t>Usta Öğretici kendine ait kısmı imzalayarak </a:t>
            </a:r>
            <a:r>
              <a:rPr lang="tr-TR" dirty="0" smtClean="0"/>
              <a:t>işlemlerini tamamlamış olacaktır.</a:t>
            </a:r>
          </a:p>
          <a:p>
            <a:endParaRPr lang="tr-TR" dirty="0"/>
          </a:p>
        </p:txBody>
      </p:sp>
      <p:sp>
        <p:nvSpPr>
          <p:cNvPr id="4" name="3 Dikdörtgen"/>
          <p:cNvSpPr/>
          <p:nvPr/>
        </p:nvSpPr>
        <p:spPr>
          <a:xfrm>
            <a:off x="5508104" y="1268760"/>
            <a:ext cx="2394182" cy="2585323"/>
          </a:xfrm>
          <a:prstGeom prst="rect">
            <a:avLst/>
          </a:prstGeom>
          <a:noFill/>
        </p:spPr>
        <p:txBody>
          <a:bodyPr wrap="none" lIns="91440" tIns="45720" rIns="91440" bIns="45720">
            <a:spAutoFit/>
          </a:bodyPr>
          <a:lstStyle/>
          <a:p>
            <a:pPr algn="ctr"/>
            <a:r>
              <a:rPr lang="tr-TR"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KURS </a:t>
            </a:r>
          </a:p>
          <a:p>
            <a:pPr algn="ctr"/>
            <a:r>
              <a:rPr lang="tr-TR" sz="5400" b="1" cap="none" spc="0"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SONU</a:t>
            </a:r>
          </a:p>
          <a:p>
            <a:pPr algn="ctr"/>
            <a:r>
              <a:rPr lang="tr-TR" sz="5400" b="1" dirty="0" smtClean="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rPr>
              <a:t>ONAYI</a:t>
            </a:r>
            <a:endParaRPr lang="tr-TR" sz="5400" b="1" cap="none" spc="0" dirty="0">
              <a:ln w="17780" cmpd="sng">
                <a:solidFill>
                  <a:schemeClr val="accent1">
                    <a:tint val="3000"/>
                  </a:schemeClr>
                </a:solidFill>
                <a:prstDash val="solid"/>
                <a:miter lim="800000"/>
              </a:ln>
              <a:gradFill>
                <a:gsLst>
                  <a:gs pos="10000">
                    <a:schemeClr val="accent1">
                      <a:tint val="63000"/>
                      <a:sat val="105000"/>
                    </a:schemeClr>
                  </a:gs>
                  <a:gs pos="90000">
                    <a:schemeClr val="accent1">
                      <a:shade val="50000"/>
                      <a:satMod val="100000"/>
                    </a:schemeClr>
                  </a:gs>
                </a:gsLst>
                <a:lin ang="5400000"/>
              </a:gradFill>
              <a:effectLst>
                <a:outerShdw blurRad="55000" dist="50800" dir="5400000" algn="tl">
                  <a:srgbClr val="000000">
                    <a:alpha val="33000"/>
                  </a:srgbClr>
                </a:outerShdw>
              </a:effectLst>
            </a:endParaRPr>
          </a:p>
        </p:txBody>
      </p:sp>
      <p:sp>
        <p:nvSpPr>
          <p:cNvPr id="5" name="4 Dikdörtgen"/>
          <p:cNvSpPr/>
          <p:nvPr/>
        </p:nvSpPr>
        <p:spPr>
          <a:xfrm>
            <a:off x="5004048" y="3861048"/>
            <a:ext cx="3379451" cy="2123658"/>
          </a:xfrm>
          <a:prstGeom prst="rect">
            <a:avLst/>
          </a:prstGeom>
          <a:noFill/>
        </p:spPr>
        <p:txBody>
          <a:bodyPr wrap="none" lIns="91440" tIns="45720" rIns="91440" bIns="45720">
            <a:spAutoFit/>
          </a:bodyPr>
          <a:lstStyle/>
          <a:p>
            <a:pPr algn="ctr"/>
            <a:r>
              <a:rPr lang="tr-TR"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BELGE</a:t>
            </a:r>
          </a:p>
          <a:p>
            <a:pPr algn="ctr"/>
            <a:r>
              <a:rPr lang="tr-TR"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DEFTERİNİ</a:t>
            </a:r>
          </a:p>
          <a:p>
            <a:pPr algn="ctr"/>
            <a:r>
              <a:rPr lang="tr-TR" sz="4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 İMZALA</a:t>
            </a:r>
            <a:endParaRPr lang="tr-TR" sz="4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171</TotalTime>
  <Words>783</Words>
  <Application>Microsoft Office PowerPoint</Application>
  <PresentationFormat>Ekran Gösterisi (4:3)</PresentationFormat>
  <Paragraphs>150</Paragraphs>
  <Slides>21</Slides>
  <Notes>1</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Akış</vt:lpstr>
      <vt:lpstr>ÖĞRETMEN VE USTA ÖĞRETİCİLERİN E-YAYGIN SİSTEMİ ÜZERİNDE YAPMAKLA YÜKÜMLÜ / YETKİLİ OLDUĞU GÖREVLERİ </vt:lpstr>
      <vt:lpstr>E-yaygına giriş için;</vt:lpstr>
      <vt:lpstr>E-yaygın işlem başlangıcı</vt:lpstr>
      <vt:lpstr>Devam/ Devamsızlık girişi</vt:lpstr>
      <vt:lpstr>Devam/Devamsızlık girişleri ile Not girişleri yapılırken dikkat edilmesi gereken hususlar </vt:lpstr>
      <vt:lpstr>Devam/Devamsızlık girişleri ile Not girişleri yapılırken dikkat edilmesi gereken hususlar </vt:lpstr>
      <vt:lpstr>Yapılması gerekenler</vt:lpstr>
      <vt:lpstr>Teslim edilecek belgeler</vt:lpstr>
      <vt:lpstr>Halk eğitimi merkezi yetkilisiyle birlikte e-yaygın sisteminden tekrar kontroller yapıldıktan sonra doğru olduğuna karar verilince</vt:lpstr>
      <vt:lpstr>Kurs Tamamlandığında;</vt:lpstr>
      <vt:lpstr>Futbol yaş grubuna yönelik kursu incelediğimizde</vt:lpstr>
      <vt:lpstr>Spor alanında Badminton kursunu inceleyelim</vt:lpstr>
      <vt:lpstr>Değerlendirme</vt:lpstr>
      <vt:lpstr>KURS DEFTERİ ONAYLATILMASI / İŞLENMESİ </vt:lpstr>
      <vt:lpstr>KURS DEFTERİ ONAYLATILMASI / İŞLENMESİ</vt:lpstr>
      <vt:lpstr>İmzala / parafla</vt:lpstr>
      <vt:lpstr>Slayt 17</vt:lpstr>
      <vt:lpstr>Slayt 18</vt:lpstr>
      <vt:lpstr>Kurs yerini düzenli tut koru</vt:lpstr>
      <vt:lpstr> </vt:lpstr>
      <vt:lpstr>Slayt 21</vt:lpstr>
    </vt:vector>
  </TitlesOfParts>
  <Company>rocco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ÖĞRETMEN VE USTA ÖĞRETİCİLERİN E-YAYGIN SİSTEMİ ÜZERİNDE YAPMAKLA YÜKÜMLÜ / YETKİLİ OLDUĞU GÖREVLERİ</dc:title>
  <dc:creator>SAMSUNG</dc:creator>
  <cp:lastModifiedBy>SAMSUNG</cp:lastModifiedBy>
  <cp:revision>47</cp:revision>
  <dcterms:created xsi:type="dcterms:W3CDTF">2020-01-15T21:29:12Z</dcterms:created>
  <dcterms:modified xsi:type="dcterms:W3CDTF">2020-01-16T20:39:35Z</dcterms:modified>
</cp:coreProperties>
</file>